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1"/>
  </p:handoutMasterIdLst>
  <p:sldIdLst>
    <p:sldId id="273" r:id="rId2"/>
    <p:sldId id="272" r:id="rId3"/>
    <p:sldId id="256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2DF"/>
    <a:srgbClr val="4472C4"/>
    <a:srgbClr val="F265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26"/>
  </p:normalViewPr>
  <p:slideViewPr>
    <p:cSldViewPr snapToGrid="0">
      <p:cViewPr varScale="1">
        <p:scale>
          <a:sx n="101" d="100"/>
          <a:sy n="101" d="100"/>
        </p:scale>
        <p:origin x="25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84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B3B9F38-46C7-5FAA-0A24-845D1C939F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6F23AF5-7E33-4134-2271-4D9935D297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BC5DD-951A-5C45-97CF-F54CBCFDDDC9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FC112DA-68E1-F1A7-9BE4-DC685D96AA8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11E2AAB-6BDC-4C5E-A118-6AB9FB92FD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AA506-F65B-2C4A-8292-146B3AB3F9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457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gradFill>
          <a:gsLst>
            <a:gs pos="100000">
              <a:srgbClr val="002060"/>
            </a:gs>
            <a:gs pos="70000">
              <a:schemeClr val="accent1">
                <a:lumMod val="60000"/>
                <a:lumOff val="40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7BD9D4-414E-6EEA-8C54-E1B552F83C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E978A8-8A51-F944-9ADB-EEE58CB5BE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C98C38-CB3F-FEA1-49C3-BB03375EE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5BC3-CADC-9E45-8434-2D531E4D909F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84374F-1BB7-F08E-76BE-4A5D3D03F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A626EA-0806-3B57-2C34-DE1B10436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63CD-74F0-8C4D-8A28-9755C6B6BE2A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 descr="Une image contenant logo, capture d’écran, Graphique, graphisme&#10;&#10;Description générée automatiquement">
            <a:extLst>
              <a:ext uri="{FF2B5EF4-FFF2-40B4-BE49-F238E27FC236}">
                <a16:creationId xmlns:a16="http://schemas.microsoft.com/office/drawing/2014/main" id="{95643DFB-DA72-03AE-F842-A8619D6111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35613" y="-289470"/>
            <a:ext cx="6705600" cy="181610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A7E3CE0A-CC74-49F6-DA7F-A574768ED133}"/>
              </a:ext>
            </a:extLst>
          </p:cNvPr>
          <p:cNvSpPr txBox="1"/>
          <p:nvPr userDrawn="1"/>
        </p:nvSpPr>
        <p:spPr>
          <a:xfrm>
            <a:off x="620110" y="5906805"/>
            <a:ext cx="341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ASSEMBLEE 2024-2025</a:t>
            </a:r>
          </a:p>
        </p:txBody>
      </p:sp>
    </p:spTree>
    <p:extLst>
      <p:ext uri="{BB962C8B-B14F-4D97-AF65-F5344CB8AC3E}">
        <p14:creationId xmlns:p14="http://schemas.microsoft.com/office/powerpoint/2010/main" val="412641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DC82BE-0A94-4EE2-8E3B-44B166A78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F40554-A8BE-410F-773F-020EB0E67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3D4092-049F-4E16-276B-8A4AF1CEB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5BC3-CADC-9E45-8434-2D531E4D909F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EDF837-7ACF-B8B8-1815-767611F03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F1953E-9D51-FE0E-9D30-8B6BC21C7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63CD-74F0-8C4D-8A28-9755C6B6BE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8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30A961E-ECB1-14E3-C7FD-4DBCE89899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B74AACD-3A8F-2D59-5B57-70A58D4BE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ADB246-FCA0-8055-1EF7-77989A1D6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5BC3-CADC-9E45-8434-2D531E4D909F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B4AB14-86CC-472A-15AD-823E66D34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56B286-CC4A-D4C0-038F-8568B9B21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63CD-74F0-8C4D-8A28-9755C6B6BE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4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F14316-08A0-76DE-0BCB-0CA23B610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A47752-9CEE-AE14-73E2-C4057BFBE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A87400-BA5B-804E-1D1C-7DF0516F5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5BC3-CADC-9E45-8434-2D531E4D909F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10D1DC-E304-45C0-2ACB-9ED38BC11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5BAC37-D274-3B77-F15C-6BC0059D2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63CD-74F0-8C4D-8A28-9755C6B6BE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760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CC3D1C-4BB3-F005-BBDD-09EBF2F4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07861B1-7424-A827-DF40-51D9A3273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7F17B7-4B6E-EEE3-F626-CFFDFB00D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5BC3-CADC-9E45-8434-2D531E4D909F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CB89EC-71BD-6945-AB20-C562EECB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D72954-5CA7-482A-3A61-94B16DCE4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63CD-74F0-8C4D-8A28-9755C6B6BE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2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27C06F-E3D0-54F4-43E4-FB8BC6039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C5174F-B825-595B-8C47-5511C728E4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740762A-829B-2DD7-D868-702CF57EB9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6EC376-22A9-1885-3E15-416269D83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5BC3-CADC-9E45-8434-2D531E4D909F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0170A1-ADD5-8110-E198-15A423B59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9028BC-FA77-6FD0-0547-B2D358A3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63CD-74F0-8C4D-8A28-9755C6B6BE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533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165CDF-FAAA-1007-F5EA-C53286484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AA0D1D-F509-71AE-B834-39D4A8CE7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6047CCC-E643-D46B-838E-C6E346F0E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9D8008B-8B65-8E1D-E1F7-B2AE640D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BBE85FF-8AD5-4F83-E0D0-6F4FF06090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04D1822-1CEE-C5E5-83FC-D09D2BDD6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5BC3-CADC-9E45-8434-2D531E4D909F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1A36443-2703-8238-8022-434B3CDDA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8D51DA1-9DCF-83AB-115D-A36A3CF97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63CD-74F0-8C4D-8A28-9755C6B6BE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50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7ECDB2-C2F6-EBF7-F2F8-2014CA4C5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D55EF3C-EC80-25D7-4EB7-139876220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5BC3-CADC-9E45-8434-2D531E4D909F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7B7576E-7E44-B84B-416F-09D6506E1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B3CF453-1152-FF95-C532-50CBE3E9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63CD-74F0-8C4D-8A28-9755C6B6BE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091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28698D-933D-C23D-ADAF-479D0AD16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5BC3-CADC-9E45-8434-2D531E4D909F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41D4AB1-B79C-F77B-C12A-048BEBC59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6038154-F4FF-75B7-F442-374CEBAD7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63CD-74F0-8C4D-8A28-9755C6B6BE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0821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CD76E6-35ED-7044-8866-EA37A87B7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FA309C-1D37-260F-07F0-5B60FF041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22C7171-97B8-1C1C-72FD-8C1A9D169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FFB103-F120-8917-814E-237994AFB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5BC3-CADC-9E45-8434-2D531E4D909F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381C84-AECD-3256-A55C-AD9E206B7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6E75D2-26C3-8A24-1CAB-ABE97B5D9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63CD-74F0-8C4D-8A28-9755C6B6BE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6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11EAF9-A35E-D002-8459-AFEB5ECE2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FFCDD3B-86C2-7C97-D913-67A12CC57E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5060A57-5B31-B78C-7F12-DF8301E39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ACB699-2A1F-458E-0858-5576F62D6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5BC3-CADC-9E45-8434-2D531E4D909F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A4C0FC-454C-DBFF-6FB4-87E1CC41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FDB35E-F95D-D389-6D7D-F7380FF9D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63CD-74F0-8C4D-8A28-9755C6B6BE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991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03D2F5A-AD1C-D4DA-BFF6-4A0510283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27BE40-AFCA-BD4B-006F-8C7464E66B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CF1431-B72B-5981-C2CA-793E33B667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95BC3-CADC-9E45-8434-2D531E4D909F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9FA848-A5CC-716B-D679-9834782044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F8B4F0-F318-9948-6A4C-9F165B22C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463CD-74F0-8C4D-8A28-9755C6B6BE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46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AEBD5AC7-949D-2EA6-8C34-E38855A66642}"/>
              </a:ext>
            </a:extLst>
          </p:cNvPr>
          <p:cNvSpPr txBox="1">
            <a:spLocks/>
          </p:cNvSpPr>
          <p:nvPr/>
        </p:nvSpPr>
        <p:spPr>
          <a:xfrm>
            <a:off x="1524000" y="1722438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Assemblée D2160</a:t>
            </a:r>
            <a:br>
              <a:rPr 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atelier </a:t>
            </a:r>
            <a:r>
              <a:rPr lang="fr-FR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membership</a:t>
            </a:r>
            <a:endParaRPr lang="fr-FR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A6A28FE1-0D33-991C-2702-C6599F32D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02113"/>
            <a:ext cx="9144000" cy="1655762"/>
          </a:xfrm>
        </p:spPr>
        <p:txBody>
          <a:bodyPr/>
          <a:lstStyle/>
          <a:p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Bastogne, le 16 mars 2024</a:t>
            </a:r>
          </a:p>
        </p:txBody>
      </p:sp>
    </p:spTree>
    <p:extLst>
      <p:ext uri="{BB962C8B-B14F-4D97-AF65-F5344CB8AC3E}">
        <p14:creationId xmlns:p14="http://schemas.microsoft.com/office/powerpoint/2010/main" val="2447791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0">
              <a:schemeClr val="accent1">
                <a:lumMod val="60000"/>
                <a:lumOff val="40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rgbClr val="00206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586684-5B93-3A59-4353-D913AB439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18234"/>
            <a:ext cx="10515600" cy="1051035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fr-BE" sz="32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ACCROÎTRE L’EFFECTIF EN LANCANT UN (CLUB) SATELLITE</a:t>
            </a:r>
            <a:endParaRPr lang="fr-BE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 3" descr="Une image contenant logo, capture d’écran, Graphique, Police&#10;&#10;Description générée automatiquement">
            <a:extLst>
              <a:ext uri="{FF2B5EF4-FFF2-40B4-BE49-F238E27FC236}">
                <a16:creationId xmlns:a16="http://schemas.microsoft.com/office/drawing/2014/main" id="{7BBA71A2-2751-AA26-463E-02CF0D8101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99760" y="681037"/>
            <a:ext cx="18426167" cy="499042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057D4787-063F-0BF6-F4FB-4507142A6D1A}"/>
              </a:ext>
            </a:extLst>
          </p:cNvPr>
          <p:cNvSpPr txBox="1"/>
          <p:nvPr/>
        </p:nvSpPr>
        <p:spPr>
          <a:xfrm>
            <a:off x="7276699" y="895149"/>
            <a:ext cx="46297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2652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Jean-Manuel Martin – Rotary de Herstal &amp; Commission Effectif du District 2160</a:t>
            </a:r>
            <a:endParaRPr kumimoji="0" lang="fr-BE" sz="2000" b="0" i="0" u="none" strike="noStrike" kern="1200" cap="none" spc="0" normalizeH="0" baseline="0" noProof="0" dirty="0">
              <a:ln>
                <a:noFill/>
              </a:ln>
              <a:solidFill>
                <a:srgbClr val="F2652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8195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2060"/>
            </a:gs>
            <a:gs pos="70000">
              <a:schemeClr val="accent1">
                <a:lumMod val="60000"/>
                <a:lumOff val="40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8E0E42-F401-AC9E-0943-0F4B6F3A2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08997"/>
            <a:ext cx="9144000" cy="1082564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fr-BE" sz="22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MOYENS MIS EN ŒUVRE PAR LE RI POUR AUGMENTER</a:t>
            </a:r>
            <a:br>
              <a:rPr lang="fr-BE" sz="22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BE" sz="22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NOMBRE DE ROTARIENS</a:t>
            </a:r>
            <a:endParaRPr lang="fr-BE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AC2661-5429-25D8-3696-364313E76F5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2312278"/>
            <a:ext cx="9144000" cy="1082565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1.1. Au sein des clubs traditionnels</a:t>
            </a:r>
            <a:endParaRPr lang="fr-BE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1.2. En créant de nouvelles formes de clubs</a:t>
            </a:r>
            <a:endParaRPr lang="fr-BE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D5382B7B-28FA-5F55-1C1E-F08DAA8A321D}"/>
              </a:ext>
            </a:extLst>
          </p:cNvPr>
          <p:cNvSpPr txBox="1">
            <a:spLocks/>
          </p:cNvSpPr>
          <p:nvPr/>
        </p:nvSpPr>
        <p:spPr>
          <a:xfrm>
            <a:off x="1550280" y="3263459"/>
            <a:ext cx="9144000" cy="8671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fr-BE" sz="22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QU’EST UN CLUB SATELLITE ?</a:t>
            </a:r>
            <a:endParaRPr lang="fr-BE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97128039-2019-AE18-4B3A-5C45AC21DAF7}"/>
              </a:ext>
            </a:extLst>
          </p:cNvPr>
          <p:cNvSpPr txBox="1">
            <a:spLocks/>
          </p:cNvSpPr>
          <p:nvPr/>
        </p:nvSpPr>
        <p:spPr>
          <a:xfrm>
            <a:off x="1550280" y="4346024"/>
            <a:ext cx="9144000" cy="1303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branche d’un club (parrain), dont les membres sont des Rotariens et considérés comme des membres du club parrain. Etape préliminaire avant de devenir un Club Rotary indépendant 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903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2060"/>
            </a:gs>
            <a:gs pos="70000">
              <a:schemeClr val="accent1">
                <a:lumMod val="60000"/>
                <a:lumOff val="40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8E0E42-F401-AC9E-0943-0F4B6F3A2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08997"/>
            <a:ext cx="9144000" cy="1082564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fr-BE" sz="22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POURQUOI UN CLUB SATELLITE ?</a:t>
            </a:r>
            <a:endParaRPr lang="fr-BE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AC2661-5429-25D8-3696-364313E76F5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2312278"/>
            <a:ext cx="9144000" cy="331075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7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3.1. Pourquoi un club Rotary peut-il être amené à créer un club Satellite ?</a:t>
            </a:r>
          </a:p>
          <a:p>
            <a:pPr marL="714375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BE" sz="7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localité ou région pas dotée d’un Rotary</a:t>
            </a:r>
          </a:p>
          <a:p>
            <a:pPr marL="714375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BE" sz="7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le club n’est pas en </a:t>
            </a:r>
            <a:r>
              <a:rPr lang="fr-BE" sz="76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</a:t>
            </a:r>
            <a:r>
              <a:rPr lang="fr-BE" sz="7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sure d’accepter de nouveaux membres</a:t>
            </a:r>
          </a:p>
          <a:p>
            <a:pPr marL="714375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BE" sz="7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le club est peu attractif</a:t>
            </a:r>
          </a:p>
          <a:p>
            <a:pPr marL="714375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BE" sz="7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des membres du club souhaitent vivre autrement le(</a:t>
            </a:r>
            <a:r>
              <a:rPr lang="fr-BE" sz="7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</a:t>
            </a:r>
            <a:r>
              <a:rPr lang="fr-BE" sz="7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Rotary 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7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3.2. Initiative venant d’un Club Rotaract voire de non-Rotariens</a:t>
            </a:r>
          </a:p>
          <a:p>
            <a:pPr marL="0" indent="0"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178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2060"/>
            </a:gs>
            <a:gs pos="70000">
              <a:schemeClr val="accent1">
                <a:lumMod val="60000"/>
                <a:lumOff val="40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8E0E42-F401-AC9E-0943-0F4B6F3A2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08996"/>
            <a:ext cx="9144000" cy="1566037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fr-BE" sz="22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ETAT D’ESPRIT DU / DANS LE CLUB INITIATEUR :</a:t>
            </a:r>
            <a:endParaRPr lang="fr-BE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AC2661-5429-25D8-3696-364313E76F5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2869324"/>
            <a:ext cx="9296400" cy="138736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4.1. Volonté d’accroître le nombre de Rotariens (sans le pouvoir au sein du club)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4.2. Volonté de diversifier (diversité professionnelle, pyramide des âges, mixité,</a:t>
            </a:r>
            <a:br>
              <a:rPr lang="fr-BE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BE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diversité culturelle, ethnique )</a:t>
            </a:r>
          </a:p>
          <a:p>
            <a:pPr marL="0" indent="0"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370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2060"/>
            </a:gs>
            <a:gs pos="70000">
              <a:schemeClr val="accent1">
                <a:lumMod val="60000"/>
                <a:lumOff val="40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8E0E42-F401-AC9E-0943-0F4B6F3A2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08997"/>
            <a:ext cx="9144000" cy="630617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fr-BE" sz="22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PROCEDURE A SUIVRE POUR CRÉER UN CLUB SATELLITE :</a:t>
            </a:r>
            <a:endParaRPr lang="fr-BE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AC2661-5429-25D8-3696-364313E76F5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3999" y="1954925"/>
            <a:ext cx="10300139" cy="3894078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BE" sz="7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5.1  Idée / envie / besoin et ensuite décision au sein du club en Assemblée Générale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7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5.2. Demande au DG transmise à Zurich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7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5.3. Désignation de « formateur » au sein du club parrain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7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5.4. Minimum 8 membres pour obtenir la reconnaissance de club Satellite (pas de Charte)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7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5.5. Les membres du (club) Satellite sont Rotariens ET membres du Club « parrain »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7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5.6. Le nom du club doit mentionner qu’il est Satellite du club parrain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7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5.7. Pas de limite de durée </a:t>
            </a:r>
          </a:p>
          <a:p>
            <a:pPr marL="0" indent="0"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044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2060"/>
            </a:gs>
            <a:gs pos="70000">
              <a:schemeClr val="accent1">
                <a:lumMod val="60000"/>
                <a:lumOff val="40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8E0E42-F401-AC9E-0943-0F4B6F3A2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08997"/>
            <a:ext cx="9144000" cy="630617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fr-BE" sz="22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FONCTIONNEMENT :</a:t>
            </a:r>
            <a:endParaRPr lang="fr-BE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AC2661-5429-25D8-3696-364313E76F5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3999" y="1954925"/>
            <a:ext cx="10300139" cy="3894078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Dirigeants propres désignés en interne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Propre Comité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ROI propre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Procédure d’admission propre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Réunions statutaires : lieu, jour, heure, fréquence autres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Cotisation mais pas de facture en provenance du District ou du RI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Programme propre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244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2060"/>
            </a:gs>
            <a:gs pos="70000">
              <a:schemeClr val="accent1">
                <a:lumMod val="60000"/>
                <a:lumOff val="40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8E0E42-F401-AC9E-0943-0F4B6F3A2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08997"/>
            <a:ext cx="9144000" cy="1082564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fr-BE" sz="22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DIVERS</a:t>
            </a:r>
            <a:endParaRPr lang="fr-BE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AC2661-5429-25D8-3696-364313E76F5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2312278"/>
            <a:ext cx="9144000" cy="1082565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7.1. Désaccord entre club parrain et club Satellite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7.2. Dissolution, transfert (individuel, collectif), incorporation (individuelle, collective)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D5382B7B-28FA-5F55-1C1E-F08DAA8A321D}"/>
              </a:ext>
            </a:extLst>
          </p:cNvPr>
          <p:cNvSpPr txBox="1">
            <a:spLocks/>
          </p:cNvSpPr>
          <p:nvPr/>
        </p:nvSpPr>
        <p:spPr>
          <a:xfrm>
            <a:off x="1550279" y="3263459"/>
            <a:ext cx="9908295" cy="10037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fr-BE" sz="22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TEMOIGNAGE : ROTARY BASSE-MEUSE, SATELLITE DE HERSTAL</a:t>
            </a:r>
            <a:endParaRPr lang="fr-BE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97128039-2019-AE18-4B3A-5C45AC21DAF7}"/>
              </a:ext>
            </a:extLst>
          </p:cNvPr>
          <p:cNvSpPr txBox="1">
            <a:spLocks/>
          </p:cNvSpPr>
          <p:nvPr/>
        </p:nvSpPr>
        <p:spPr>
          <a:xfrm>
            <a:off x="1550280" y="4346024"/>
            <a:ext cx="9144000" cy="751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décision du club à la Remise de Charte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402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2060"/>
            </a:gs>
            <a:gs pos="70000">
              <a:schemeClr val="accent1">
                <a:lumMod val="60000"/>
                <a:lumOff val="40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D5382B7B-28FA-5F55-1C1E-F08DAA8A321D}"/>
              </a:ext>
            </a:extLst>
          </p:cNvPr>
          <p:cNvSpPr txBox="1">
            <a:spLocks/>
          </p:cNvSpPr>
          <p:nvPr/>
        </p:nvSpPr>
        <p:spPr>
          <a:xfrm>
            <a:off x="1550280" y="2070539"/>
            <a:ext cx="9144000" cy="14504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35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Cinq minutes d’échanges</a:t>
            </a:r>
            <a:endParaRPr lang="fr-BE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0598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417</Words>
  <Application>Microsoft Office PowerPoint</Application>
  <PresentationFormat>Grand écran</PresentationFormat>
  <Paragraphs>41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1. MOYENS MIS EN ŒUVRE PAR LE RI POUR AUGMENTER LE NOMBRE DE ROTARIENS</vt:lpstr>
      <vt:lpstr>3. POURQUOI UN CLUB SATELLITE ?</vt:lpstr>
      <vt:lpstr>4. ETAT D’ESPRIT DU / DANS LE CLUB INITIATEUR :</vt:lpstr>
      <vt:lpstr>5. PROCEDURE A SUIVRE POUR CRÉER UN CLUB SATELLITE :</vt:lpstr>
      <vt:lpstr>6. FONCTIONNEMENT :</vt:lpstr>
      <vt:lpstr>7. DIVERS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ERic Desmidts</dc:creator>
  <cp:lastModifiedBy>Dominique Niset</cp:lastModifiedBy>
  <cp:revision>22</cp:revision>
  <dcterms:created xsi:type="dcterms:W3CDTF">2024-01-04T17:00:45Z</dcterms:created>
  <dcterms:modified xsi:type="dcterms:W3CDTF">2024-03-14T11:50:46Z</dcterms:modified>
</cp:coreProperties>
</file>