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65" r:id="rId2"/>
    <p:sldId id="955" r:id="rId3"/>
    <p:sldId id="954" r:id="rId4"/>
    <p:sldId id="478" r:id="rId5"/>
    <p:sldId id="961" r:id="rId6"/>
    <p:sldId id="960" r:id="rId7"/>
    <p:sldId id="959" r:id="rId8"/>
    <p:sldId id="481" r:id="rId9"/>
    <p:sldId id="482" r:id="rId10"/>
    <p:sldId id="958" r:id="rId11"/>
    <p:sldId id="483" r:id="rId12"/>
    <p:sldId id="963" r:id="rId13"/>
    <p:sldId id="962" r:id="rId14"/>
    <p:sldId id="5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1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97238-F959-4E28-8EFD-332971536D74}"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48116-4AD1-4274-BEE1-2F9F22DEAF69}" type="slidenum">
              <a:rPr lang="en-GB" smtClean="0"/>
              <a:t>‹#›</a:t>
            </a:fld>
            <a:endParaRPr lang="en-GB"/>
          </a:p>
        </p:txBody>
      </p:sp>
    </p:spTree>
    <p:extLst>
      <p:ext uri="{BB962C8B-B14F-4D97-AF65-F5344CB8AC3E}">
        <p14:creationId xmlns:p14="http://schemas.microsoft.com/office/powerpoint/2010/main" val="252109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426090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214443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2433132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234065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3285925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baseline="0" noProof="0" dirty="0">
                <a:solidFill>
                  <a:schemeClr val="tx1"/>
                </a:solidFill>
                <a:latin typeface="Arial Narrow" panose="020B0606020202030204" pitchFamily="34" charset="0"/>
              </a:rPr>
              <a:t>Kiki Melonides de l’équipe Service &amp; Engagement du Rotary est la principale interlocutrice des DISC. Elle soutient les efforts visant à accroître la participation des clubs dans des actions internationales ainsi qu’à former des réseaux de ressources de district comprenant des mentors ayant une expertise à proposer aux clubs pour des actions et de subventions plus solides. Vous pouvez la joindre à rotary.service@rotary.org.</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noProof="0" dirty="0">
              <a:solidFill>
                <a:schemeClr val="tx1"/>
              </a:solidFill>
              <a:latin typeface="Arial Narrow" panose="020B060602020203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noProof="0" dirty="0">
                <a:solidFill>
                  <a:schemeClr val="tx1"/>
                </a:solidFill>
                <a:latin typeface="Arial Narrow" panose="020B0606020202030204" pitchFamily="34" charset="0"/>
              </a:rPr>
              <a:t>Merci.</a:t>
            </a:r>
          </a:p>
        </p:txBody>
      </p:sp>
      <p:sp>
        <p:nvSpPr>
          <p:cNvPr id="4" name="Slide Number Placeholder 3"/>
          <p:cNvSpPr>
            <a:spLocks noGrp="1"/>
          </p:cNvSpPr>
          <p:nvPr>
            <p:ph type="sldNum" sz="quarter" idx="10"/>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367276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225480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64115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176169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3315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114441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318578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83996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87617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174F-1AD9-5D97-6468-9A003D239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1D8A1-FC40-EEB2-1062-F920CAC1C8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8E981C-C02B-7E3E-E313-91AA573D677C}"/>
              </a:ext>
            </a:extLst>
          </p:cNvPr>
          <p:cNvSpPr>
            <a:spLocks noGrp="1"/>
          </p:cNvSpPr>
          <p:nvPr>
            <p:ph type="dt" sz="half" idx="10"/>
          </p:nvPr>
        </p:nvSpPr>
        <p:spPr/>
        <p:txBody>
          <a:bodyPr/>
          <a:lstStyle/>
          <a:p>
            <a:fld id="{40EE5D91-A385-4807-B8C5-22CDA6C0B03E}" type="datetime1">
              <a:rPr lang="en-GB" smtClean="0"/>
              <a:t>15/03/2024</a:t>
            </a:fld>
            <a:endParaRPr lang="en-GB"/>
          </a:p>
        </p:txBody>
      </p:sp>
      <p:sp>
        <p:nvSpPr>
          <p:cNvPr id="5" name="Footer Placeholder 4">
            <a:extLst>
              <a:ext uri="{FF2B5EF4-FFF2-40B4-BE49-F238E27FC236}">
                <a16:creationId xmlns:a16="http://schemas.microsoft.com/office/drawing/2014/main" id="{6C705402-9A39-E5CD-B0D6-1382A7BC6FDB}"/>
              </a:ext>
            </a:extLst>
          </p:cNvPr>
          <p:cNvSpPr>
            <a:spLocks noGrp="1"/>
          </p:cNvSpPr>
          <p:nvPr>
            <p:ph type="ftr" sz="quarter" idx="11"/>
          </p:nvPr>
        </p:nvSpPr>
        <p:spPr/>
        <p:txBody>
          <a:bodyPr/>
          <a:lstStyle/>
          <a:p>
            <a:r>
              <a:rPr lang="fr-FR"/>
              <a:t>René Friederici - Création RC SBM - 16/03/2024</a:t>
            </a:r>
            <a:endParaRPr lang="en-GB"/>
          </a:p>
        </p:txBody>
      </p:sp>
      <p:sp>
        <p:nvSpPr>
          <p:cNvPr id="6" name="Slide Number Placeholder 5">
            <a:extLst>
              <a:ext uri="{FF2B5EF4-FFF2-40B4-BE49-F238E27FC236}">
                <a16:creationId xmlns:a16="http://schemas.microsoft.com/office/drawing/2014/main" id="{971800CF-48FD-378F-DDEF-BFFCBCEBC50D}"/>
              </a:ext>
            </a:extLst>
          </p:cNvPr>
          <p:cNvSpPr>
            <a:spLocks noGrp="1"/>
          </p:cNvSpPr>
          <p:nvPr>
            <p:ph type="sldNum" sz="quarter" idx="12"/>
          </p:nvPr>
        </p:nvSpPr>
        <p:spPr/>
        <p:txBody>
          <a:bodyPr/>
          <a:lstStyle/>
          <a:p>
            <a:fld id="{0B6B15C3-3A32-4B93-B5C1-B1248E0094C7}" type="slidenum">
              <a:rPr lang="en-GB" smtClean="0"/>
              <a:t>‹#›</a:t>
            </a:fld>
            <a:endParaRPr lang="en-GB"/>
          </a:p>
        </p:txBody>
      </p:sp>
    </p:spTree>
    <p:extLst>
      <p:ext uri="{BB962C8B-B14F-4D97-AF65-F5344CB8AC3E}">
        <p14:creationId xmlns:p14="http://schemas.microsoft.com/office/powerpoint/2010/main" val="342835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DDC1-AE62-A72C-3A4F-21CB56A4DC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E558BE-30B6-4DD8-DF7E-FCB3EC934F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2E0A8E-B845-96F7-7D9F-5A4D82DEBB1B}"/>
              </a:ext>
            </a:extLst>
          </p:cNvPr>
          <p:cNvSpPr>
            <a:spLocks noGrp="1"/>
          </p:cNvSpPr>
          <p:nvPr>
            <p:ph type="dt" sz="half" idx="10"/>
          </p:nvPr>
        </p:nvSpPr>
        <p:spPr/>
        <p:txBody>
          <a:bodyPr/>
          <a:lstStyle/>
          <a:p>
            <a:fld id="{D1E44C2E-1F9C-443D-B932-F053DC8947A2}" type="datetime1">
              <a:rPr lang="en-GB" smtClean="0"/>
              <a:t>15/03/2024</a:t>
            </a:fld>
            <a:endParaRPr lang="en-GB"/>
          </a:p>
        </p:txBody>
      </p:sp>
      <p:sp>
        <p:nvSpPr>
          <p:cNvPr id="5" name="Footer Placeholder 4">
            <a:extLst>
              <a:ext uri="{FF2B5EF4-FFF2-40B4-BE49-F238E27FC236}">
                <a16:creationId xmlns:a16="http://schemas.microsoft.com/office/drawing/2014/main" id="{9E0F22FB-1AD9-A687-0808-9813B6D2886B}"/>
              </a:ext>
            </a:extLst>
          </p:cNvPr>
          <p:cNvSpPr>
            <a:spLocks noGrp="1"/>
          </p:cNvSpPr>
          <p:nvPr>
            <p:ph type="ftr" sz="quarter" idx="11"/>
          </p:nvPr>
        </p:nvSpPr>
        <p:spPr/>
        <p:txBody>
          <a:bodyPr/>
          <a:lstStyle/>
          <a:p>
            <a:r>
              <a:rPr lang="fr-FR"/>
              <a:t>René Friederici - Création RC SBM - 16/03/2024</a:t>
            </a:r>
            <a:endParaRPr lang="en-GB"/>
          </a:p>
        </p:txBody>
      </p:sp>
      <p:sp>
        <p:nvSpPr>
          <p:cNvPr id="6" name="Slide Number Placeholder 5">
            <a:extLst>
              <a:ext uri="{FF2B5EF4-FFF2-40B4-BE49-F238E27FC236}">
                <a16:creationId xmlns:a16="http://schemas.microsoft.com/office/drawing/2014/main" id="{AA5BC129-D755-2E76-698B-9D21FD7A2AE5}"/>
              </a:ext>
            </a:extLst>
          </p:cNvPr>
          <p:cNvSpPr>
            <a:spLocks noGrp="1"/>
          </p:cNvSpPr>
          <p:nvPr>
            <p:ph type="sldNum" sz="quarter" idx="12"/>
          </p:nvPr>
        </p:nvSpPr>
        <p:spPr/>
        <p:txBody>
          <a:bodyPr/>
          <a:lstStyle/>
          <a:p>
            <a:fld id="{0B6B15C3-3A32-4B93-B5C1-B1248E0094C7}" type="slidenum">
              <a:rPr lang="en-GB" smtClean="0"/>
              <a:t>‹#›</a:t>
            </a:fld>
            <a:endParaRPr lang="en-GB"/>
          </a:p>
        </p:txBody>
      </p:sp>
    </p:spTree>
    <p:extLst>
      <p:ext uri="{BB962C8B-B14F-4D97-AF65-F5344CB8AC3E}">
        <p14:creationId xmlns:p14="http://schemas.microsoft.com/office/powerpoint/2010/main" val="740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6C46C0-ADA1-D97B-A383-04D678CB8B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466EB6-A108-534E-AF93-494A56EC67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D451CA-9E73-AFAE-9EE5-56A617C3DA47}"/>
              </a:ext>
            </a:extLst>
          </p:cNvPr>
          <p:cNvSpPr>
            <a:spLocks noGrp="1"/>
          </p:cNvSpPr>
          <p:nvPr>
            <p:ph type="dt" sz="half" idx="10"/>
          </p:nvPr>
        </p:nvSpPr>
        <p:spPr/>
        <p:txBody>
          <a:bodyPr/>
          <a:lstStyle/>
          <a:p>
            <a:fld id="{74099C37-8E19-4A59-B852-4035861D070F}" type="datetime1">
              <a:rPr lang="en-GB" smtClean="0"/>
              <a:t>15/03/2024</a:t>
            </a:fld>
            <a:endParaRPr lang="en-GB"/>
          </a:p>
        </p:txBody>
      </p:sp>
      <p:sp>
        <p:nvSpPr>
          <p:cNvPr id="5" name="Footer Placeholder 4">
            <a:extLst>
              <a:ext uri="{FF2B5EF4-FFF2-40B4-BE49-F238E27FC236}">
                <a16:creationId xmlns:a16="http://schemas.microsoft.com/office/drawing/2014/main" id="{A4F15B3F-4648-E358-8DA4-0A8916308C52}"/>
              </a:ext>
            </a:extLst>
          </p:cNvPr>
          <p:cNvSpPr>
            <a:spLocks noGrp="1"/>
          </p:cNvSpPr>
          <p:nvPr>
            <p:ph type="ftr" sz="quarter" idx="11"/>
          </p:nvPr>
        </p:nvSpPr>
        <p:spPr/>
        <p:txBody>
          <a:bodyPr/>
          <a:lstStyle/>
          <a:p>
            <a:r>
              <a:rPr lang="fr-FR"/>
              <a:t>René Friederici - Création RC SBM - 16/03/2024</a:t>
            </a:r>
            <a:endParaRPr lang="en-GB"/>
          </a:p>
        </p:txBody>
      </p:sp>
      <p:sp>
        <p:nvSpPr>
          <p:cNvPr id="6" name="Slide Number Placeholder 5">
            <a:extLst>
              <a:ext uri="{FF2B5EF4-FFF2-40B4-BE49-F238E27FC236}">
                <a16:creationId xmlns:a16="http://schemas.microsoft.com/office/drawing/2014/main" id="{BBE0CF57-7E6B-5C61-830D-81F5D7D0A2F3}"/>
              </a:ext>
            </a:extLst>
          </p:cNvPr>
          <p:cNvSpPr>
            <a:spLocks noGrp="1"/>
          </p:cNvSpPr>
          <p:nvPr>
            <p:ph type="sldNum" sz="quarter" idx="12"/>
          </p:nvPr>
        </p:nvSpPr>
        <p:spPr/>
        <p:txBody>
          <a:bodyPr/>
          <a:lstStyle/>
          <a:p>
            <a:fld id="{0B6B15C3-3A32-4B93-B5C1-B1248E0094C7}" type="slidenum">
              <a:rPr lang="en-GB" smtClean="0"/>
              <a:t>‹#›</a:t>
            </a:fld>
            <a:endParaRPr lang="en-GB"/>
          </a:p>
        </p:txBody>
      </p:sp>
    </p:spTree>
    <p:extLst>
      <p:ext uri="{BB962C8B-B14F-4D97-AF65-F5344CB8AC3E}">
        <p14:creationId xmlns:p14="http://schemas.microsoft.com/office/powerpoint/2010/main" val="1665414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1"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5" y="3383632"/>
            <a:ext cx="4986867"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4" y="115572"/>
            <a:ext cx="423335"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55313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09F3-5DA8-7E49-1765-4231823683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F62732-51D6-D1E6-D3D7-125F0F188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4B0C1C-EFDB-FFF2-6701-1FA87DDE5458}"/>
              </a:ext>
            </a:extLst>
          </p:cNvPr>
          <p:cNvSpPr>
            <a:spLocks noGrp="1"/>
          </p:cNvSpPr>
          <p:nvPr>
            <p:ph type="dt" sz="half" idx="10"/>
          </p:nvPr>
        </p:nvSpPr>
        <p:spPr/>
        <p:txBody>
          <a:bodyPr/>
          <a:lstStyle/>
          <a:p>
            <a:fld id="{7F009BEC-86D2-4326-97E1-DAAB033DCAB7}" type="datetime1">
              <a:rPr lang="en-GB" smtClean="0"/>
              <a:t>15/03/2024</a:t>
            </a:fld>
            <a:endParaRPr lang="en-GB"/>
          </a:p>
        </p:txBody>
      </p:sp>
      <p:sp>
        <p:nvSpPr>
          <p:cNvPr id="5" name="Footer Placeholder 4">
            <a:extLst>
              <a:ext uri="{FF2B5EF4-FFF2-40B4-BE49-F238E27FC236}">
                <a16:creationId xmlns:a16="http://schemas.microsoft.com/office/drawing/2014/main" id="{7E66CD2E-9DCD-990F-72CE-5D5C5523A5F6}"/>
              </a:ext>
            </a:extLst>
          </p:cNvPr>
          <p:cNvSpPr>
            <a:spLocks noGrp="1"/>
          </p:cNvSpPr>
          <p:nvPr>
            <p:ph type="ftr" sz="quarter" idx="11"/>
          </p:nvPr>
        </p:nvSpPr>
        <p:spPr/>
        <p:txBody>
          <a:bodyPr/>
          <a:lstStyle/>
          <a:p>
            <a:r>
              <a:rPr lang="fr-FR"/>
              <a:t>René Friederici - Création RC SBM - 16/03/2024</a:t>
            </a:r>
            <a:endParaRPr lang="en-GB"/>
          </a:p>
        </p:txBody>
      </p:sp>
      <p:sp>
        <p:nvSpPr>
          <p:cNvPr id="6" name="Slide Number Placeholder 5">
            <a:extLst>
              <a:ext uri="{FF2B5EF4-FFF2-40B4-BE49-F238E27FC236}">
                <a16:creationId xmlns:a16="http://schemas.microsoft.com/office/drawing/2014/main" id="{2688DD8E-AFE8-CA73-6987-039D322ED90D}"/>
              </a:ext>
            </a:extLst>
          </p:cNvPr>
          <p:cNvSpPr>
            <a:spLocks noGrp="1"/>
          </p:cNvSpPr>
          <p:nvPr>
            <p:ph type="sldNum" sz="quarter" idx="12"/>
          </p:nvPr>
        </p:nvSpPr>
        <p:spPr/>
        <p:txBody>
          <a:bodyPr/>
          <a:lstStyle/>
          <a:p>
            <a:fld id="{0B6B15C3-3A32-4B93-B5C1-B1248E0094C7}" type="slidenum">
              <a:rPr lang="en-GB" smtClean="0"/>
              <a:t>‹#›</a:t>
            </a:fld>
            <a:endParaRPr lang="en-GB"/>
          </a:p>
        </p:txBody>
      </p:sp>
    </p:spTree>
    <p:extLst>
      <p:ext uri="{BB962C8B-B14F-4D97-AF65-F5344CB8AC3E}">
        <p14:creationId xmlns:p14="http://schemas.microsoft.com/office/powerpoint/2010/main" val="97190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D4FE-691A-72EF-D752-A3FCF4858F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28B7ED-AF72-22AC-7D75-B8155F416B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FD2895-1BC3-1D0B-C5E0-8CF6AB4B291C}"/>
              </a:ext>
            </a:extLst>
          </p:cNvPr>
          <p:cNvSpPr>
            <a:spLocks noGrp="1"/>
          </p:cNvSpPr>
          <p:nvPr>
            <p:ph type="dt" sz="half" idx="10"/>
          </p:nvPr>
        </p:nvSpPr>
        <p:spPr/>
        <p:txBody>
          <a:bodyPr/>
          <a:lstStyle/>
          <a:p>
            <a:fld id="{C5C04CD3-541A-4874-AC23-B5A7303D289B}" type="datetime1">
              <a:rPr lang="en-GB" smtClean="0"/>
              <a:t>15/03/2024</a:t>
            </a:fld>
            <a:endParaRPr lang="en-GB"/>
          </a:p>
        </p:txBody>
      </p:sp>
      <p:sp>
        <p:nvSpPr>
          <p:cNvPr id="5" name="Footer Placeholder 4">
            <a:extLst>
              <a:ext uri="{FF2B5EF4-FFF2-40B4-BE49-F238E27FC236}">
                <a16:creationId xmlns:a16="http://schemas.microsoft.com/office/drawing/2014/main" id="{83049ABE-D3F0-77FF-E5BB-C4676D3A82C2}"/>
              </a:ext>
            </a:extLst>
          </p:cNvPr>
          <p:cNvSpPr>
            <a:spLocks noGrp="1"/>
          </p:cNvSpPr>
          <p:nvPr>
            <p:ph type="ftr" sz="quarter" idx="11"/>
          </p:nvPr>
        </p:nvSpPr>
        <p:spPr/>
        <p:txBody>
          <a:bodyPr/>
          <a:lstStyle/>
          <a:p>
            <a:r>
              <a:rPr lang="fr-FR"/>
              <a:t>René Friederici - Création RC SBM - 16/03/2024</a:t>
            </a:r>
            <a:endParaRPr lang="en-GB"/>
          </a:p>
        </p:txBody>
      </p:sp>
      <p:sp>
        <p:nvSpPr>
          <p:cNvPr id="6" name="Slide Number Placeholder 5">
            <a:extLst>
              <a:ext uri="{FF2B5EF4-FFF2-40B4-BE49-F238E27FC236}">
                <a16:creationId xmlns:a16="http://schemas.microsoft.com/office/drawing/2014/main" id="{DDC37E13-08F0-45DF-9035-9290EDCA7B7F}"/>
              </a:ext>
            </a:extLst>
          </p:cNvPr>
          <p:cNvSpPr>
            <a:spLocks noGrp="1"/>
          </p:cNvSpPr>
          <p:nvPr>
            <p:ph type="sldNum" sz="quarter" idx="12"/>
          </p:nvPr>
        </p:nvSpPr>
        <p:spPr/>
        <p:txBody>
          <a:bodyPr/>
          <a:lstStyle/>
          <a:p>
            <a:fld id="{0B6B15C3-3A32-4B93-B5C1-B1248E0094C7}" type="slidenum">
              <a:rPr lang="en-GB" smtClean="0"/>
              <a:t>‹#›</a:t>
            </a:fld>
            <a:endParaRPr lang="en-GB"/>
          </a:p>
        </p:txBody>
      </p:sp>
    </p:spTree>
    <p:extLst>
      <p:ext uri="{BB962C8B-B14F-4D97-AF65-F5344CB8AC3E}">
        <p14:creationId xmlns:p14="http://schemas.microsoft.com/office/powerpoint/2010/main" val="92764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B5CE-C81E-FD69-E523-2FED2AE219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30AB0C-9912-C0DA-673C-5FE4F8B61D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7D1FBA-2927-364C-DBFA-D34D101C1B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9A560C-FC1B-0CB6-336D-078F47547851}"/>
              </a:ext>
            </a:extLst>
          </p:cNvPr>
          <p:cNvSpPr>
            <a:spLocks noGrp="1"/>
          </p:cNvSpPr>
          <p:nvPr>
            <p:ph type="dt" sz="half" idx="10"/>
          </p:nvPr>
        </p:nvSpPr>
        <p:spPr/>
        <p:txBody>
          <a:bodyPr/>
          <a:lstStyle/>
          <a:p>
            <a:fld id="{63777CAD-6D29-4B2E-8C10-0FCC71F7C023}" type="datetime1">
              <a:rPr lang="en-GB" smtClean="0"/>
              <a:t>15/03/2024</a:t>
            </a:fld>
            <a:endParaRPr lang="en-GB"/>
          </a:p>
        </p:txBody>
      </p:sp>
      <p:sp>
        <p:nvSpPr>
          <p:cNvPr id="6" name="Footer Placeholder 5">
            <a:extLst>
              <a:ext uri="{FF2B5EF4-FFF2-40B4-BE49-F238E27FC236}">
                <a16:creationId xmlns:a16="http://schemas.microsoft.com/office/drawing/2014/main" id="{60F5B967-BF7C-D443-F4C9-F54D6C78E49C}"/>
              </a:ext>
            </a:extLst>
          </p:cNvPr>
          <p:cNvSpPr>
            <a:spLocks noGrp="1"/>
          </p:cNvSpPr>
          <p:nvPr>
            <p:ph type="ftr" sz="quarter" idx="11"/>
          </p:nvPr>
        </p:nvSpPr>
        <p:spPr/>
        <p:txBody>
          <a:bodyPr/>
          <a:lstStyle/>
          <a:p>
            <a:r>
              <a:rPr lang="fr-FR"/>
              <a:t>René Friederici - Création RC SBM - 16/03/2024</a:t>
            </a:r>
            <a:endParaRPr lang="en-GB"/>
          </a:p>
        </p:txBody>
      </p:sp>
      <p:sp>
        <p:nvSpPr>
          <p:cNvPr id="7" name="Slide Number Placeholder 6">
            <a:extLst>
              <a:ext uri="{FF2B5EF4-FFF2-40B4-BE49-F238E27FC236}">
                <a16:creationId xmlns:a16="http://schemas.microsoft.com/office/drawing/2014/main" id="{52FB0D9A-EB6E-699D-B900-F4E672BC6F43}"/>
              </a:ext>
            </a:extLst>
          </p:cNvPr>
          <p:cNvSpPr>
            <a:spLocks noGrp="1"/>
          </p:cNvSpPr>
          <p:nvPr>
            <p:ph type="sldNum" sz="quarter" idx="12"/>
          </p:nvPr>
        </p:nvSpPr>
        <p:spPr/>
        <p:txBody>
          <a:bodyPr/>
          <a:lstStyle/>
          <a:p>
            <a:fld id="{0B6B15C3-3A32-4B93-B5C1-B1248E0094C7}" type="slidenum">
              <a:rPr lang="en-GB" smtClean="0"/>
              <a:t>‹#›</a:t>
            </a:fld>
            <a:endParaRPr lang="en-GB"/>
          </a:p>
        </p:txBody>
      </p:sp>
    </p:spTree>
    <p:extLst>
      <p:ext uri="{BB962C8B-B14F-4D97-AF65-F5344CB8AC3E}">
        <p14:creationId xmlns:p14="http://schemas.microsoft.com/office/powerpoint/2010/main" val="333988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139B-F9C4-27AA-1600-29EB11217B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46E8DA-29B1-14A1-DFC8-5360377820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9CEA48-C792-0FC0-A5BC-C28AFD9B3A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74D280-9331-5D14-7472-DF4E2F5912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297E78-136C-CE91-E822-8DC4F56E9A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432386-45CF-3FDC-269B-19946899C6F4}"/>
              </a:ext>
            </a:extLst>
          </p:cNvPr>
          <p:cNvSpPr>
            <a:spLocks noGrp="1"/>
          </p:cNvSpPr>
          <p:nvPr>
            <p:ph type="dt" sz="half" idx="10"/>
          </p:nvPr>
        </p:nvSpPr>
        <p:spPr/>
        <p:txBody>
          <a:bodyPr/>
          <a:lstStyle/>
          <a:p>
            <a:fld id="{5B01341E-F7AD-4BF9-99AE-6C9DA18CD143}" type="datetime1">
              <a:rPr lang="en-GB" smtClean="0"/>
              <a:t>15/03/2024</a:t>
            </a:fld>
            <a:endParaRPr lang="en-GB"/>
          </a:p>
        </p:txBody>
      </p:sp>
      <p:sp>
        <p:nvSpPr>
          <p:cNvPr id="8" name="Footer Placeholder 7">
            <a:extLst>
              <a:ext uri="{FF2B5EF4-FFF2-40B4-BE49-F238E27FC236}">
                <a16:creationId xmlns:a16="http://schemas.microsoft.com/office/drawing/2014/main" id="{FC3C0ECE-A3D1-B8D6-0104-794CFE8F6BDE}"/>
              </a:ext>
            </a:extLst>
          </p:cNvPr>
          <p:cNvSpPr>
            <a:spLocks noGrp="1"/>
          </p:cNvSpPr>
          <p:nvPr>
            <p:ph type="ftr" sz="quarter" idx="11"/>
          </p:nvPr>
        </p:nvSpPr>
        <p:spPr/>
        <p:txBody>
          <a:bodyPr/>
          <a:lstStyle/>
          <a:p>
            <a:r>
              <a:rPr lang="fr-FR"/>
              <a:t>René Friederici - Création RC SBM - 16/03/2024</a:t>
            </a:r>
            <a:endParaRPr lang="en-GB"/>
          </a:p>
        </p:txBody>
      </p:sp>
      <p:sp>
        <p:nvSpPr>
          <p:cNvPr id="9" name="Slide Number Placeholder 8">
            <a:extLst>
              <a:ext uri="{FF2B5EF4-FFF2-40B4-BE49-F238E27FC236}">
                <a16:creationId xmlns:a16="http://schemas.microsoft.com/office/drawing/2014/main" id="{6649317A-C2D0-CB27-6907-122D5FF2A2FD}"/>
              </a:ext>
            </a:extLst>
          </p:cNvPr>
          <p:cNvSpPr>
            <a:spLocks noGrp="1"/>
          </p:cNvSpPr>
          <p:nvPr>
            <p:ph type="sldNum" sz="quarter" idx="12"/>
          </p:nvPr>
        </p:nvSpPr>
        <p:spPr/>
        <p:txBody>
          <a:bodyPr/>
          <a:lstStyle/>
          <a:p>
            <a:fld id="{0B6B15C3-3A32-4B93-B5C1-B1248E0094C7}" type="slidenum">
              <a:rPr lang="en-GB" smtClean="0"/>
              <a:t>‹#›</a:t>
            </a:fld>
            <a:endParaRPr lang="en-GB"/>
          </a:p>
        </p:txBody>
      </p:sp>
    </p:spTree>
    <p:extLst>
      <p:ext uri="{BB962C8B-B14F-4D97-AF65-F5344CB8AC3E}">
        <p14:creationId xmlns:p14="http://schemas.microsoft.com/office/powerpoint/2010/main" val="140016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2274-3E51-6926-8EB7-FB2CA68CEC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3911EA-D738-DB81-6319-55FBD47F3712}"/>
              </a:ext>
            </a:extLst>
          </p:cNvPr>
          <p:cNvSpPr>
            <a:spLocks noGrp="1"/>
          </p:cNvSpPr>
          <p:nvPr>
            <p:ph type="dt" sz="half" idx="10"/>
          </p:nvPr>
        </p:nvSpPr>
        <p:spPr/>
        <p:txBody>
          <a:bodyPr/>
          <a:lstStyle/>
          <a:p>
            <a:fld id="{5E6DE91A-1C90-49CC-929E-61507272FBE3}" type="datetime1">
              <a:rPr lang="en-GB" smtClean="0"/>
              <a:t>15/03/2024</a:t>
            </a:fld>
            <a:endParaRPr lang="en-GB"/>
          </a:p>
        </p:txBody>
      </p:sp>
      <p:sp>
        <p:nvSpPr>
          <p:cNvPr id="4" name="Footer Placeholder 3">
            <a:extLst>
              <a:ext uri="{FF2B5EF4-FFF2-40B4-BE49-F238E27FC236}">
                <a16:creationId xmlns:a16="http://schemas.microsoft.com/office/drawing/2014/main" id="{E5CE2E95-B6B8-E028-AE07-189F2C35B518}"/>
              </a:ext>
            </a:extLst>
          </p:cNvPr>
          <p:cNvSpPr>
            <a:spLocks noGrp="1"/>
          </p:cNvSpPr>
          <p:nvPr>
            <p:ph type="ftr" sz="quarter" idx="11"/>
          </p:nvPr>
        </p:nvSpPr>
        <p:spPr/>
        <p:txBody>
          <a:bodyPr/>
          <a:lstStyle/>
          <a:p>
            <a:r>
              <a:rPr lang="fr-FR"/>
              <a:t>René Friederici - Création RC SBM - 16/03/2024</a:t>
            </a:r>
            <a:endParaRPr lang="en-GB"/>
          </a:p>
        </p:txBody>
      </p:sp>
      <p:sp>
        <p:nvSpPr>
          <p:cNvPr id="5" name="Slide Number Placeholder 4">
            <a:extLst>
              <a:ext uri="{FF2B5EF4-FFF2-40B4-BE49-F238E27FC236}">
                <a16:creationId xmlns:a16="http://schemas.microsoft.com/office/drawing/2014/main" id="{7DF3D5BB-65D0-8E3D-A391-CD1E4C49E738}"/>
              </a:ext>
            </a:extLst>
          </p:cNvPr>
          <p:cNvSpPr>
            <a:spLocks noGrp="1"/>
          </p:cNvSpPr>
          <p:nvPr>
            <p:ph type="sldNum" sz="quarter" idx="12"/>
          </p:nvPr>
        </p:nvSpPr>
        <p:spPr/>
        <p:txBody>
          <a:bodyPr/>
          <a:lstStyle/>
          <a:p>
            <a:fld id="{0B6B15C3-3A32-4B93-B5C1-B1248E0094C7}" type="slidenum">
              <a:rPr lang="en-GB" smtClean="0"/>
              <a:t>‹#›</a:t>
            </a:fld>
            <a:endParaRPr lang="en-GB"/>
          </a:p>
        </p:txBody>
      </p:sp>
    </p:spTree>
    <p:extLst>
      <p:ext uri="{BB962C8B-B14F-4D97-AF65-F5344CB8AC3E}">
        <p14:creationId xmlns:p14="http://schemas.microsoft.com/office/powerpoint/2010/main" val="243173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6012C-B8D3-BC2B-2620-1A384CF6AAFE}"/>
              </a:ext>
            </a:extLst>
          </p:cNvPr>
          <p:cNvSpPr>
            <a:spLocks noGrp="1"/>
          </p:cNvSpPr>
          <p:nvPr>
            <p:ph type="dt" sz="half" idx="10"/>
          </p:nvPr>
        </p:nvSpPr>
        <p:spPr/>
        <p:txBody>
          <a:bodyPr/>
          <a:lstStyle/>
          <a:p>
            <a:fld id="{D75BFDEB-5D34-49AF-9745-7FD032BD0827}" type="datetime1">
              <a:rPr lang="en-GB" smtClean="0"/>
              <a:t>15/03/2024</a:t>
            </a:fld>
            <a:endParaRPr lang="en-GB"/>
          </a:p>
        </p:txBody>
      </p:sp>
      <p:sp>
        <p:nvSpPr>
          <p:cNvPr id="3" name="Footer Placeholder 2">
            <a:extLst>
              <a:ext uri="{FF2B5EF4-FFF2-40B4-BE49-F238E27FC236}">
                <a16:creationId xmlns:a16="http://schemas.microsoft.com/office/drawing/2014/main" id="{3621F47B-A7A9-7656-E7D5-8159D13BDCC0}"/>
              </a:ext>
            </a:extLst>
          </p:cNvPr>
          <p:cNvSpPr>
            <a:spLocks noGrp="1"/>
          </p:cNvSpPr>
          <p:nvPr>
            <p:ph type="ftr" sz="quarter" idx="11"/>
          </p:nvPr>
        </p:nvSpPr>
        <p:spPr/>
        <p:txBody>
          <a:bodyPr/>
          <a:lstStyle/>
          <a:p>
            <a:r>
              <a:rPr lang="fr-FR"/>
              <a:t>René Friederici - Création RC SBM - 16/03/2024</a:t>
            </a:r>
            <a:endParaRPr lang="en-GB"/>
          </a:p>
        </p:txBody>
      </p:sp>
      <p:sp>
        <p:nvSpPr>
          <p:cNvPr id="4" name="Slide Number Placeholder 3">
            <a:extLst>
              <a:ext uri="{FF2B5EF4-FFF2-40B4-BE49-F238E27FC236}">
                <a16:creationId xmlns:a16="http://schemas.microsoft.com/office/drawing/2014/main" id="{6AD397D2-CE14-38C9-8D3B-D69C49E0AC59}"/>
              </a:ext>
            </a:extLst>
          </p:cNvPr>
          <p:cNvSpPr>
            <a:spLocks noGrp="1"/>
          </p:cNvSpPr>
          <p:nvPr>
            <p:ph type="sldNum" sz="quarter" idx="12"/>
          </p:nvPr>
        </p:nvSpPr>
        <p:spPr/>
        <p:txBody>
          <a:bodyPr/>
          <a:lstStyle/>
          <a:p>
            <a:fld id="{0B6B15C3-3A32-4B93-B5C1-B1248E0094C7}" type="slidenum">
              <a:rPr lang="en-GB" smtClean="0"/>
              <a:t>‹#›</a:t>
            </a:fld>
            <a:endParaRPr lang="en-GB"/>
          </a:p>
        </p:txBody>
      </p:sp>
    </p:spTree>
    <p:extLst>
      <p:ext uri="{BB962C8B-B14F-4D97-AF65-F5344CB8AC3E}">
        <p14:creationId xmlns:p14="http://schemas.microsoft.com/office/powerpoint/2010/main" val="300199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FAFA7-1CB1-7533-F80C-6977462B2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C5E233-EC62-1913-6166-AEED18088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BAFECB-10C8-792E-D7CA-AB30AE9AD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2C3DC-E885-EB08-D0C8-8BAD667469BD}"/>
              </a:ext>
            </a:extLst>
          </p:cNvPr>
          <p:cNvSpPr>
            <a:spLocks noGrp="1"/>
          </p:cNvSpPr>
          <p:nvPr>
            <p:ph type="dt" sz="half" idx="10"/>
          </p:nvPr>
        </p:nvSpPr>
        <p:spPr/>
        <p:txBody>
          <a:bodyPr/>
          <a:lstStyle/>
          <a:p>
            <a:fld id="{D1E7758E-6622-41F0-AB97-3B87788B470C}" type="datetime1">
              <a:rPr lang="en-GB" smtClean="0"/>
              <a:t>15/03/2024</a:t>
            </a:fld>
            <a:endParaRPr lang="en-GB"/>
          </a:p>
        </p:txBody>
      </p:sp>
      <p:sp>
        <p:nvSpPr>
          <p:cNvPr id="6" name="Footer Placeholder 5">
            <a:extLst>
              <a:ext uri="{FF2B5EF4-FFF2-40B4-BE49-F238E27FC236}">
                <a16:creationId xmlns:a16="http://schemas.microsoft.com/office/drawing/2014/main" id="{772B6C8E-9EB7-5B2C-39D3-36E4210EAAD3}"/>
              </a:ext>
            </a:extLst>
          </p:cNvPr>
          <p:cNvSpPr>
            <a:spLocks noGrp="1"/>
          </p:cNvSpPr>
          <p:nvPr>
            <p:ph type="ftr" sz="quarter" idx="11"/>
          </p:nvPr>
        </p:nvSpPr>
        <p:spPr/>
        <p:txBody>
          <a:bodyPr/>
          <a:lstStyle/>
          <a:p>
            <a:r>
              <a:rPr lang="fr-FR"/>
              <a:t>René Friederici - Création RC SBM - 16/03/2024</a:t>
            </a:r>
            <a:endParaRPr lang="en-GB"/>
          </a:p>
        </p:txBody>
      </p:sp>
      <p:sp>
        <p:nvSpPr>
          <p:cNvPr id="7" name="Slide Number Placeholder 6">
            <a:extLst>
              <a:ext uri="{FF2B5EF4-FFF2-40B4-BE49-F238E27FC236}">
                <a16:creationId xmlns:a16="http://schemas.microsoft.com/office/drawing/2014/main" id="{B8B70701-747A-43F0-7386-1F9CB9C757EC}"/>
              </a:ext>
            </a:extLst>
          </p:cNvPr>
          <p:cNvSpPr>
            <a:spLocks noGrp="1"/>
          </p:cNvSpPr>
          <p:nvPr>
            <p:ph type="sldNum" sz="quarter" idx="12"/>
          </p:nvPr>
        </p:nvSpPr>
        <p:spPr/>
        <p:txBody>
          <a:bodyPr/>
          <a:lstStyle/>
          <a:p>
            <a:fld id="{0B6B15C3-3A32-4B93-B5C1-B1248E0094C7}" type="slidenum">
              <a:rPr lang="en-GB" smtClean="0"/>
              <a:t>‹#›</a:t>
            </a:fld>
            <a:endParaRPr lang="en-GB"/>
          </a:p>
        </p:txBody>
      </p:sp>
    </p:spTree>
    <p:extLst>
      <p:ext uri="{BB962C8B-B14F-4D97-AF65-F5344CB8AC3E}">
        <p14:creationId xmlns:p14="http://schemas.microsoft.com/office/powerpoint/2010/main" val="279730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0902-13BD-D082-7B28-AFCBDE708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41C5ED-166D-3C65-CABD-42A2D0B59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2F591B9-CDDB-7C9E-8905-C41D47DB3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66560-453B-D861-FB19-0D5EBDE69BA0}"/>
              </a:ext>
            </a:extLst>
          </p:cNvPr>
          <p:cNvSpPr>
            <a:spLocks noGrp="1"/>
          </p:cNvSpPr>
          <p:nvPr>
            <p:ph type="dt" sz="half" idx="10"/>
          </p:nvPr>
        </p:nvSpPr>
        <p:spPr/>
        <p:txBody>
          <a:bodyPr/>
          <a:lstStyle/>
          <a:p>
            <a:fld id="{7F6786E1-BBB2-42C7-BD8E-80F12C671728}" type="datetime1">
              <a:rPr lang="en-GB" smtClean="0"/>
              <a:t>15/03/2024</a:t>
            </a:fld>
            <a:endParaRPr lang="en-GB"/>
          </a:p>
        </p:txBody>
      </p:sp>
      <p:sp>
        <p:nvSpPr>
          <p:cNvPr id="6" name="Footer Placeholder 5">
            <a:extLst>
              <a:ext uri="{FF2B5EF4-FFF2-40B4-BE49-F238E27FC236}">
                <a16:creationId xmlns:a16="http://schemas.microsoft.com/office/drawing/2014/main" id="{4813C2F9-94ED-50A9-3AB1-98A22DE95D34}"/>
              </a:ext>
            </a:extLst>
          </p:cNvPr>
          <p:cNvSpPr>
            <a:spLocks noGrp="1"/>
          </p:cNvSpPr>
          <p:nvPr>
            <p:ph type="ftr" sz="quarter" idx="11"/>
          </p:nvPr>
        </p:nvSpPr>
        <p:spPr/>
        <p:txBody>
          <a:bodyPr/>
          <a:lstStyle/>
          <a:p>
            <a:r>
              <a:rPr lang="fr-FR"/>
              <a:t>René Friederici - Création RC SBM - 16/03/2024</a:t>
            </a:r>
            <a:endParaRPr lang="en-GB"/>
          </a:p>
        </p:txBody>
      </p:sp>
      <p:sp>
        <p:nvSpPr>
          <p:cNvPr id="7" name="Slide Number Placeholder 6">
            <a:extLst>
              <a:ext uri="{FF2B5EF4-FFF2-40B4-BE49-F238E27FC236}">
                <a16:creationId xmlns:a16="http://schemas.microsoft.com/office/drawing/2014/main" id="{50E367FB-DC66-0025-3045-527FFF5B439C}"/>
              </a:ext>
            </a:extLst>
          </p:cNvPr>
          <p:cNvSpPr>
            <a:spLocks noGrp="1"/>
          </p:cNvSpPr>
          <p:nvPr>
            <p:ph type="sldNum" sz="quarter" idx="12"/>
          </p:nvPr>
        </p:nvSpPr>
        <p:spPr/>
        <p:txBody>
          <a:bodyPr/>
          <a:lstStyle/>
          <a:p>
            <a:fld id="{0B6B15C3-3A32-4B93-B5C1-B1248E0094C7}" type="slidenum">
              <a:rPr lang="en-GB" smtClean="0"/>
              <a:t>‹#›</a:t>
            </a:fld>
            <a:endParaRPr lang="en-GB"/>
          </a:p>
        </p:txBody>
      </p:sp>
    </p:spTree>
    <p:extLst>
      <p:ext uri="{BB962C8B-B14F-4D97-AF65-F5344CB8AC3E}">
        <p14:creationId xmlns:p14="http://schemas.microsoft.com/office/powerpoint/2010/main" val="376923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B51E8-AF86-1B06-3C4E-B0FE9DCE8B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B522D6-4624-C9CA-638D-12BF766590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0A8EED-48D3-3D56-457C-38B66808D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3ACD0-A4C3-4176-9421-B9FE5D936481}" type="datetime1">
              <a:rPr lang="en-GB" smtClean="0"/>
              <a:t>15/03/2024</a:t>
            </a:fld>
            <a:endParaRPr lang="en-GB"/>
          </a:p>
        </p:txBody>
      </p:sp>
      <p:sp>
        <p:nvSpPr>
          <p:cNvPr id="5" name="Footer Placeholder 4">
            <a:extLst>
              <a:ext uri="{FF2B5EF4-FFF2-40B4-BE49-F238E27FC236}">
                <a16:creationId xmlns:a16="http://schemas.microsoft.com/office/drawing/2014/main" id="{48B0444D-E8D9-E548-88A2-600896FAC8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René Friederici - Création RC SBM - 16/03/2024</a:t>
            </a:r>
            <a:endParaRPr lang="en-GB"/>
          </a:p>
        </p:txBody>
      </p:sp>
      <p:sp>
        <p:nvSpPr>
          <p:cNvPr id="6" name="Slide Number Placeholder 5">
            <a:extLst>
              <a:ext uri="{FF2B5EF4-FFF2-40B4-BE49-F238E27FC236}">
                <a16:creationId xmlns:a16="http://schemas.microsoft.com/office/drawing/2014/main" id="{A97C6A11-105A-FE5D-3EDD-8241FA5C7B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B15C3-3A32-4B93-B5C1-B1248E0094C7}" type="slidenum">
              <a:rPr lang="en-GB" smtClean="0"/>
              <a:t>‹#›</a:t>
            </a:fld>
            <a:endParaRPr lang="en-GB"/>
          </a:p>
        </p:txBody>
      </p:sp>
    </p:spTree>
    <p:extLst>
      <p:ext uri="{BB962C8B-B14F-4D97-AF65-F5344CB8AC3E}">
        <p14:creationId xmlns:p14="http://schemas.microsoft.com/office/powerpoint/2010/main" val="2974444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F469B97-89D9-F7F3-67E7-D4560F16C843}"/>
              </a:ext>
            </a:extLst>
          </p:cNvPr>
          <p:cNvGrpSpPr/>
          <p:nvPr/>
        </p:nvGrpSpPr>
        <p:grpSpPr>
          <a:xfrm>
            <a:off x="-294965" y="681038"/>
            <a:ext cx="12781930" cy="2968308"/>
            <a:chOff x="-252478" y="2073130"/>
            <a:chExt cx="12781930" cy="2968308"/>
          </a:xfrm>
        </p:grpSpPr>
        <p:pic>
          <p:nvPicPr>
            <p:cNvPr id="2" name="Picture 1">
              <a:extLst>
                <a:ext uri="{FF2B5EF4-FFF2-40B4-BE49-F238E27FC236}">
                  <a16:creationId xmlns:a16="http://schemas.microsoft.com/office/drawing/2014/main" id="{45C76A18-5CF5-136E-AB3B-647E5BC229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8773" y="2073130"/>
              <a:ext cx="10420679" cy="2968308"/>
            </a:xfrm>
            <a:prstGeom prst="rect">
              <a:avLst/>
            </a:prstGeom>
            <a:noFill/>
            <a:ln>
              <a:noFill/>
            </a:ln>
          </p:spPr>
        </p:pic>
        <p:pic>
          <p:nvPicPr>
            <p:cNvPr id="6" name="Picture 5">
              <a:extLst>
                <a:ext uri="{FF2B5EF4-FFF2-40B4-BE49-F238E27FC236}">
                  <a16:creationId xmlns:a16="http://schemas.microsoft.com/office/drawing/2014/main" id="{783CC369-6E10-BA07-E078-B847691F12B3}"/>
                </a:ext>
              </a:extLst>
            </p:cNvPr>
            <p:cNvPicPr>
              <a:picLocks noChangeAspect="1"/>
            </p:cNvPicPr>
            <p:nvPr/>
          </p:nvPicPr>
          <p:blipFill>
            <a:blip r:embed="rId4"/>
            <a:stretch>
              <a:fillRect/>
            </a:stretch>
          </p:blipFill>
          <p:spPr>
            <a:xfrm>
              <a:off x="-252478" y="2788534"/>
              <a:ext cx="7258050" cy="1943100"/>
            </a:xfrm>
            <a:prstGeom prst="rect">
              <a:avLst/>
            </a:prstGeom>
          </p:spPr>
        </p:pic>
      </p:grpSp>
      <p:sp>
        <p:nvSpPr>
          <p:cNvPr id="9" name="Titre 8">
            <a:extLst>
              <a:ext uri="{FF2B5EF4-FFF2-40B4-BE49-F238E27FC236}">
                <a16:creationId xmlns:a16="http://schemas.microsoft.com/office/drawing/2014/main" id="{692D8681-3764-4695-AC40-B8EE3CB8DED5}"/>
              </a:ext>
            </a:extLst>
          </p:cNvPr>
          <p:cNvSpPr>
            <a:spLocks noGrp="1"/>
          </p:cNvSpPr>
          <p:nvPr>
            <p:ph type="title"/>
          </p:nvPr>
        </p:nvSpPr>
        <p:spPr/>
        <p:txBody>
          <a:bodyPr/>
          <a:lstStyle/>
          <a:p>
            <a:r>
              <a:rPr lang="fr-FR" dirty="0"/>
              <a:t>S</a:t>
            </a:r>
          </a:p>
        </p:txBody>
      </p:sp>
      <p:sp>
        <p:nvSpPr>
          <p:cNvPr id="4" name="Espace réservé du contenu 3">
            <a:extLst>
              <a:ext uri="{FF2B5EF4-FFF2-40B4-BE49-F238E27FC236}">
                <a16:creationId xmlns:a16="http://schemas.microsoft.com/office/drawing/2014/main" id="{A0CACAFB-5599-4E79-B3B4-39A5C1ACD1C8}"/>
              </a:ext>
            </a:extLst>
          </p:cNvPr>
          <p:cNvSpPr>
            <a:spLocks noGrp="1"/>
          </p:cNvSpPr>
          <p:nvPr>
            <p:ph sz="half" idx="1"/>
          </p:nvPr>
        </p:nvSpPr>
        <p:spPr>
          <a:xfrm>
            <a:off x="303412" y="1027906"/>
            <a:ext cx="11117063" cy="4665663"/>
          </a:xfrm>
        </p:spPr>
        <p:txBody>
          <a:bodyPr>
            <a:normAutofit/>
          </a:bodyPr>
          <a:lstStyle/>
          <a:p>
            <a:pPr indent="0">
              <a:lnSpc>
                <a:spcPct val="107000"/>
              </a:lnSpc>
              <a:buNone/>
            </a:pPr>
            <a:endParaRPr lang="en-GB" sz="9800" kern="100"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98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2400" b="1" dirty="0">
              <a:latin typeface="Calibri" panose="020F050202020403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D03CB858-6ADA-4A2D-BE10-A35C0BB9B54A}"/>
              </a:ext>
            </a:extLst>
          </p:cNvPr>
          <p:cNvSpPr txBox="1">
            <a:spLocks/>
          </p:cNvSpPr>
          <p:nvPr/>
        </p:nvSpPr>
        <p:spPr>
          <a:xfrm>
            <a:off x="0" y="5555"/>
            <a:ext cx="12192000" cy="1325563"/>
          </a:xfrm>
          <a:prstGeom prst="rect">
            <a:avLst/>
          </a:prstGeom>
          <a:solidFill>
            <a:srgbClr val="00B0F0"/>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4800" b="1" dirty="0">
                <a:solidFill>
                  <a:schemeClr val="accent5">
                    <a:lumMod val="20000"/>
                    <a:lumOff val="80000"/>
                  </a:schemeClr>
                </a:solidFill>
                <a:latin typeface="Arial" panose="020B0604020202020204" pitchFamily="34" charset="0"/>
                <a:cs typeface="Arial" panose="020B0604020202020204" pitchFamily="34" charset="0"/>
              </a:rPr>
              <a:t>Création d’un nouveau Club </a:t>
            </a:r>
          </a:p>
          <a:p>
            <a:pPr algn="ctr"/>
            <a:r>
              <a:rPr lang="fr-BE" sz="4800" b="1" dirty="0">
                <a:solidFill>
                  <a:schemeClr val="accent5">
                    <a:lumMod val="20000"/>
                    <a:lumOff val="80000"/>
                  </a:schemeClr>
                </a:solidFill>
                <a:latin typeface="Arial" panose="020B0604020202020204" pitchFamily="34" charset="0"/>
                <a:cs typeface="Arial" panose="020B0604020202020204" pitchFamily="34" charset="0"/>
              </a:rPr>
              <a:t>RC Strassen-Bertrange-Mamer</a:t>
            </a:r>
            <a:endParaRPr lang="fr-FR" sz="4800"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p:txBody>
          <a:bodyPr/>
          <a:lstStyle/>
          <a:p>
            <a:r>
              <a:rPr lang="fr-FR"/>
              <a:t>René Friederici - Création RC SBM - 16/03/2024</a:t>
            </a:r>
          </a:p>
        </p:txBody>
      </p:sp>
      <p:pic>
        <p:nvPicPr>
          <p:cNvPr id="10" name="Picture 9">
            <a:extLst>
              <a:ext uri="{FF2B5EF4-FFF2-40B4-BE49-F238E27FC236}">
                <a16:creationId xmlns:a16="http://schemas.microsoft.com/office/drawing/2014/main" id="{B4A63383-6370-A466-AB7E-BFEF43BC7F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4210" y="3269690"/>
            <a:ext cx="4609539" cy="2907272"/>
          </a:xfrm>
          <a:prstGeom prst="rect">
            <a:avLst/>
          </a:prstGeom>
        </p:spPr>
      </p:pic>
      <p:pic>
        <p:nvPicPr>
          <p:cNvPr id="12" name="Picture 11">
            <a:extLst>
              <a:ext uri="{FF2B5EF4-FFF2-40B4-BE49-F238E27FC236}">
                <a16:creationId xmlns:a16="http://schemas.microsoft.com/office/drawing/2014/main" id="{98485F15-459B-963E-E1DE-8B7B5FC831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00" y="3279455"/>
            <a:ext cx="7154772" cy="1943100"/>
          </a:xfrm>
          <a:prstGeom prst="rect">
            <a:avLst/>
          </a:prstGeom>
        </p:spPr>
      </p:pic>
      <p:pic>
        <p:nvPicPr>
          <p:cNvPr id="14" name="Picture 13">
            <a:extLst>
              <a:ext uri="{FF2B5EF4-FFF2-40B4-BE49-F238E27FC236}">
                <a16:creationId xmlns:a16="http://schemas.microsoft.com/office/drawing/2014/main" id="{D6CEA99B-5D93-A362-14D5-A0A95F93ED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900" y="5290587"/>
            <a:ext cx="3467100" cy="1487000"/>
          </a:xfrm>
          <a:prstGeom prst="rect">
            <a:avLst/>
          </a:prstGeom>
        </p:spPr>
      </p:pic>
      <p:sp>
        <p:nvSpPr>
          <p:cNvPr id="7" name="Slide Number Placeholder 6">
            <a:extLst>
              <a:ext uri="{FF2B5EF4-FFF2-40B4-BE49-F238E27FC236}">
                <a16:creationId xmlns:a16="http://schemas.microsoft.com/office/drawing/2014/main" id="{05CD6BC8-B569-0DD8-B1FE-982C55E0AB63}"/>
              </a:ext>
            </a:extLst>
          </p:cNvPr>
          <p:cNvSpPr>
            <a:spLocks noGrp="1"/>
          </p:cNvSpPr>
          <p:nvPr>
            <p:ph type="sldNum" sz="quarter" idx="12"/>
          </p:nvPr>
        </p:nvSpPr>
        <p:spPr/>
        <p:txBody>
          <a:bodyPr/>
          <a:lstStyle/>
          <a:p>
            <a:fld id="{0B6B15C3-3A32-4B93-B5C1-B1248E0094C7}" type="slidenum">
              <a:rPr lang="en-GB" smtClean="0"/>
              <a:t>1</a:t>
            </a:fld>
            <a:endParaRPr lang="en-GB"/>
          </a:p>
        </p:txBody>
      </p:sp>
    </p:spTree>
    <p:extLst>
      <p:ext uri="{BB962C8B-B14F-4D97-AF65-F5344CB8AC3E}">
        <p14:creationId xmlns:p14="http://schemas.microsoft.com/office/powerpoint/2010/main" val="383226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92D8681-3764-4695-AC40-B8EE3CB8DED5}"/>
              </a:ext>
            </a:extLst>
          </p:cNvPr>
          <p:cNvSpPr>
            <a:spLocks noGrp="1"/>
          </p:cNvSpPr>
          <p:nvPr>
            <p:ph type="title"/>
          </p:nvPr>
        </p:nvSpPr>
        <p:spPr/>
        <p:txBody>
          <a:bodyPr/>
          <a:lstStyle/>
          <a:p>
            <a:r>
              <a:rPr lang="fr-FR" dirty="0"/>
              <a:t>S</a:t>
            </a:r>
          </a:p>
        </p:txBody>
      </p:sp>
      <p:sp>
        <p:nvSpPr>
          <p:cNvPr id="4" name="Espace réservé du contenu 3">
            <a:extLst>
              <a:ext uri="{FF2B5EF4-FFF2-40B4-BE49-F238E27FC236}">
                <a16:creationId xmlns:a16="http://schemas.microsoft.com/office/drawing/2014/main" id="{A0CACAFB-5599-4E79-B3B4-39A5C1ACD1C8}"/>
              </a:ext>
            </a:extLst>
          </p:cNvPr>
          <p:cNvSpPr>
            <a:spLocks noGrp="1"/>
          </p:cNvSpPr>
          <p:nvPr>
            <p:ph sz="half" idx="1"/>
          </p:nvPr>
        </p:nvSpPr>
        <p:spPr>
          <a:xfrm>
            <a:off x="236737" y="1690687"/>
            <a:ext cx="11117063" cy="4665663"/>
          </a:xfrm>
        </p:spPr>
        <p:txBody>
          <a:bodyPr>
            <a:normAutofit/>
          </a:bodyPr>
          <a:lstStyle/>
          <a:p>
            <a:pPr indent="0">
              <a:lnSpc>
                <a:spcPct val="107000"/>
              </a:lnSpc>
              <a:buNone/>
            </a:pPr>
            <a:endParaRPr lang="en-GB" sz="9800" kern="100"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9800" kern="1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D03CB858-6ADA-4A2D-BE10-A35C0BB9B54A}"/>
              </a:ext>
            </a:extLst>
          </p:cNvPr>
          <p:cNvSpPr txBox="1">
            <a:spLocks/>
          </p:cNvSpPr>
          <p:nvPr/>
        </p:nvSpPr>
        <p:spPr>
          <a:xfrm>
            <a:off x="0" y="5555"/>
            <a:ext cx="12192000" cy="132556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b="1" dirty="0">
                <a:solidFill>
                  <a:schemeClr val="accent5">
                    <a:lumMod val="20000"/>
                    <a:lumOff val="80000"/>
                  </a:schemeClr>
                </a:solidFill>
                <a:latin typeface="Arial" panose="020B0604020202020204" pitchFamily="34" charset="0"/>
                <a:cs typeface="Arial" panose="020B0604020202020204" pitchFamily="34" charset="0"/>
              </a:rPr>
              <a:t>Créer un Rotary Club en 9 étapes</a:t>
            </a:r>
          </a:p>
          <a:p>
            <a:pPr algn="ctr"/>
            <a:r>
              <a:rPr lang="fr-BE" sz="3600" b="1" dirty="0">
                <a:solidFill>
                  <a:schemeClr val="accent5">
                    <a:lumMod val="20000"/>
                    <a:lumOff val="80000"/>
                  </a:schemeClr>
                </a:solidFill>
                <a:latin typeface="Arial" panose="020B0604020202020204" pitchFamily="34" charset="0"/>
                <a:cs typeface="Arial" panose="020B0604020202020204" pitchFamily="34" charset="0"/>
              </a:rPr>
              <a:t>cf.: Rotary.org/</a:t>
            </a:r>
            <a:r>
              <a:rPr lang="fr-BE" sz="3600" b="1" dirty="0" err="1">
                <a:solidFill>
                  <a:schemeClr val="accent5">
                    <a:lumMod val="20000"/>
                    <a:lumOff val="80000"/>
                  </a:schemeClr>
                </a:solidFill>
                <a:latin typeface="Arial" panose="020B0604020202020204" pitchFamily="34" charset="0"/>
                <a:cs typeface="Arial" panose="020B0604020202020204" pitchFamily="34" charset="0"/>
              </a:rPr>
              <a:t>fr</a:t>
            </a:r>
            <a:r>
              <a:rPr lang="fr-BE" sz="3600" b="1" dirty="0">
                <a:solidFill>
                  <a:schemeClr val="accent5">
                    <a:lumMod val="20000"/>
                    <a:lumOff val="80000"/>
                  </a:schemeClr>
                </a:solidFill>
                <a:latin typeface="Arial" panose="020B0604020202020204" pitchFamily="34" charset="0"/>
                <a:cs typeface="Arial" panose="020B0604020202020204" pitchFamily="34" charset="0"/>
              </a:rPr>
              <a:t>  -  808.FR.-(821)</a:t>
            </a:r>
            <a:endParaRPr lang="fr-FR" sz="3600"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p:txBody>
          <a:bodyPr/>
          <a:lstStyle/>
          <a:p>
            <a:r>
              <a:rPr lang="fr-FR"/>
              <a:t>René Friederici - Création RC SBM - 16/03/2024</a:t>
            </a:r>
          </a:p>
        </p:txBody>
      </p:sp>
      <p:sp>
        <p:nvSpPr>
          <p:cNvPr id="5" name="TextBox 4">
            <a:extLst>
              <a:ext uri="{FF2B5EF4-FFF2-40B4-BE49-F238E27FC236}">
                <a16:creationId xmlns:a16="http://schemas.microsoft.com/office/drawing/2014/main" id="{635F7144-D6C9-47FF-B685-27059CD9511B}"/>
              </a:ext>
            </a:extLst>
          </p:cNvPr>
          <p:cNvSpPr txBox="1"/>
          <p:nvPr/>
        </p:nvSpPr>
        <p:spPr>
          <a:xfrm>
            <a:off x="351731" y="1582928"/>
            <a:ext cx="11488537" cy="4985980"/>
          </a:xfrm>
          <a:prstGeom prst="rect">
            <a:avLst/>
          </a:prstGeom>
          <a:noFill/>
        </p:spPr>
        <p:txBody>
          <a:bodyPr wrap="square">
            <a:spAutoFit/>
          </a:bodyPr>
          <a:lstStyle/>
          <a:p>
            <a:pPr marL="457200" indent="-457200" algn="just">
              <a:lnSpc>
                <a:spcPts val="1800"/>
              </a:lnSpc>
              <a:spcBef>
                <a:spcPts val="600"/>
              </a:spcBef>
              <a:spcAft>
                <a:spcPts val="600"/>
              </a:spcAft>
              <a:buFont typeface="+mj-lt"/>
              <a:buAutoNum type="arabicPeriod" startAt="5"/>
            </a:pPr>
            <a:r>
              <a:rPr lang="fr-LU" sz="2400" b="1" dirty="0">
                <a:solidFill>
                  <a:srgbClr val="0070C0"/>
                </a:solidFill>
              </a:rPr>
              <a:t>Recruter les membres fondateurs:</a:t>
            </a:r>
          </a:p>
          <a:p>
            <a:pPr algn="just">
              <a:lnSpc>
                <a:spcPts val="1800"/>
              </a:lnSpc>
              <a:spcBef>
                <a:spcPts val="600"/>
              </a:spcBef>
              <a:spcAft>
                <a:spcPts val="600"/>
              </a:spcAft>
            </a:pPr>
            <a:r>
              <a:rPr lang="fr-LU" dirty="0"/>
              <a:t>• Recruter les </a:t>
            </a:r>
            <a:r>
              <a:rPr lang="fr-LU" b="1" dirty="0">
                <a:solidFill>
                  <a:srgbClr val="0070C0"/>
                </a:solidFill>
              </a:rPr>
              <a:t>participants réguliers comme membres fondateurs.</a:t>
            </a:r>
          </a:p>
          <a:p>
            <a:pPr algn="just">
              <a:lnSpc>
                <a:spcPts val="1800"/>
              </a:lnSpc>
              <a:spcBef>
                <a:spcPts val="600"/>
              </a:spcBef>
              <a:spcAft>
                <a:spcPts val="600"/>
              </a:spcAft>
            </a:pPr>
            <a:r>
              <a:rPr lang="fr-LU" dirty="0"/>
              <a:t>• </a:t>
            </a:r>
            <a:r>
              <a:rPr lang="fr-LU" b="1" dirty="0">
                <a:solidFill>
                  <a:srgbClr val="0070C0"/>
                </a:solidFill>
              </a:rPr>
              <a:t>Continuer à inviter des prospects </a:t>
            </a:r>
            <a:r>
              <a:rPr lang="fr-LU" dirty="0"/>
              <a:t>aux </a:t>
            </a:r>
            <a:r>
              <a:rPr lang="fr-LU" dirty="0" err="1"/>
              <a:t>reunions</a:t>
            </a:r>
            <a:r>
              <a:rPr lang="fr-LU" dirty="0"/>
              <a:t> d’information et d’organisation.</a:t>
            </a:r>
          </a:p>
          <a:p>
            <a:pPr algn="just">
              <a:lnSpc>
                <a:spcPts val="1800"/>
              </a:lnSpc>
              <a:spcBef>
                <a:spcPts val="600"/>
              </a:spcBef>
              <a:spcAft>
                <a:spcPts val="600"/>
              </a:spcAft>
            </a:pPr>
            <a:r>
              <a:rPr lang="fr-LU" dirty="0"/>
              <a:t>• </a:t>
            </a:r>
            <a:r>
              <a:rPr lang="fr-LU" b="1" dirty="0">
                <a:solidFill>
                  <a:srgbClr val="0070C0"/>
                </a:solidFill>
              </a:rPr>
              <a:t>Atteindre un total d’au moins 20 participants réguliers.</a:t>
            </a:r>
          </a:p>
          <a:p>
            <a:pPr algn="just">
              <a:lnSpc>
                <a:spcPts val="1800"/>
              </a:lnSpc>
              <a:spcBef>
                <a:spcPts val="600"/>
              </a:spcBef>
              <a:spcAft>
                <a:spcPts val="600"/>
              </a:spcAft>
            </a:pPr>
            <a:r>
              <a:rPr lang="fr-LU" sz="2400" b="1" dirty="0">
                <a:solidFill>
                  <a:srgbClr val="0070C0"/>
                </a:solidFill>
              </a:rPr>
              <a:t>6. Finaliser les </a:t>
            </a:r>
            <a:r>
              <a:rPr lang="fr-LU" sz="2400" b="1" dirty="0" err="1">
                <a:solidFill>
                  <a:srgbClr val="0070C0"/>
                </a:solidFill>
              </a:rPr>
              <a:t>details</a:t>
            </a:r>
            <a:r>
              <a:rPr lang="fr-LU" sz="2400" b="1" dirty="0">
                <a:solidFill>
                  <a:srgbClr val="0070C0"/>
                </a:solidFill>
              </a:rPr>
              <a:t> organisationnels lors d’une </a:t>
            </a:r>
            <a:r>
              <a:rPr lang="fr-LU" sz="2400" b="1" dirty="0" err="1">
                <a:solidFill>
                  <a:srgbClr val="0070C0"/>
                </a:solidFill>
              </a:rPr>
              <a:t>reunion</a:t>
            </a:r>
            <a:r>
              <a:rPr lang="fr-LU" sz="2400" b="1" dirty="0">
                <a:solidFill>
                  <a:srgbClr val="0070C0"/>
                </a:solidFill>
              </a:rPr>
              <a:t> de concertation:</a:t>
            </a:r>
          </a:p>
          <a:p>
            <a:pPr algn="just">
              <a:lnSpc>
                <a:spcPts val="1800"/>
              </a:lnSpc>
              <a:spcBef>
                <a:spcPts val="600"/>
              </a:spcBef>
              <a:spcAft>
                <a:spcPts val="600"/>
              </a:spcAft>
            </a:pPr>
            <a:r>
              <a:rPr lang="fr-LU" dirty="0"/>
              <a:t>•</a:t>
            </a:r>
            <a:r>
              <a:rPr lang="fr-LU" b="1" dirty="0">
                <a:solidFill>
                  <a:srgbClr val="0070C0"/>
                </a:solidFill>
              </a:rPr>
              <a:t> Sélectionner </a:t>
            </a:r>
            <a:r>
              <a:rPr lang="fr-LU" dirty="0"/>
              <a:t>les </a:t>
            </a:r>
            <a:r>
              <a:rPr lang="fr-LU" b="1" dirty="0">
                <a:solidFill>
                  <a:srgbClr val="0070C0"/>
                </a:solidFill>
              </a:rPr>
              <a:t>dirigeants du Club, après avoir pris note des recommandations </a:t>
            </a:r>
            <a:r>
              <a:rPr lang="fr-LU" b="1" dirty="0" err="1">
                <a:solidFill>
                  <a:srgbClr val="0070C0"/>
                </a:solidFill>
              </a:rPr>
              <a:t>afferents</a:t>
            </a:r>
            <a:r>
              <a:rPr lang="fr-LU" b="1" dirty="0">
                <a:solidFill>
                  <a:srgbClr val="0070C0"/>
                </a:solidFill>
              </a:rPr>
              <a:t> émises par le RI.</a:t>
            </a:r>
          </a:p>
          <a:p>
            <a:pPr algn="just">
              <a:lnSpc>
                <a:spcPts val="1800"/>
              </a:lnSpc>
              <a:spcBef>
                <a:spcPts val="600"/>
              </a:spcBef>
              <a:spcAft>
                <a:spcPts val="600"/>
              </a:spcAft>
            </a:pPr>
            <a:r>
              <a:rPr lang="fr-LU" dirty="0">
                <a:solidFill>
                  <a:srgbClr val="0070C0"/>
                </a:solidFill>
              </a:rPr>
              <a:t>• </a:t>
            </a:r>
            <a:r>
              <a:rPr lang="fr-LU" b="1" dirty="0">
                <a:solidFill>
                  <a:srgbClr val="0070C0"/>
                </a:solidFill>
              </a:rPr>
              <a:t>Définir le nom du Club </a:t>
            </a:r>
            <a:r>
              <a:rPr lang="fr-LU" dirty="0"/>
              <a:t>en écoutant les recommandations du conseiller, et le cas échéant, du Gouverneur.</a:t>
            </a:r>
          </a:p>
          <a:p>
            <a:pPr algn="just">
              <a:lnSpc>
                <a:spcPts val="1800"/>
              </a:lnSpc>
              <a:spcBef>
                <a:spcPts val="600"/>
              </a:spcBef>
              <a:spcAft>
                <a:spcPts val="600"/>
              </a:spcAft>
            </a:pPr>
            <a:r>
              <a:rPr lang="fr-LU" dirty="0">
                <a:solidFill>
                  <a:srgbClr val="0070C0"/>
                </a:solidFill>
              </a:rPr>
              <a:t>• </a:t>
            </a:r>
            <a:r>
              <a:rPr lang="fr-LU" b="1" dirty="0">
                <a:solidFill>
                  <a:srgbClr val="0070C0"/>
                </a:solidFill>
              </a:rPr>
              <a:t>Décider du format et du lieu des </a:t>
            </a:r>
            <a:r>
              <a:rPr lang="fr-LU" b="1" dirty="0" err="1">
                <a:solidFill>
                  <a:srgbClr val="0070C0"/>
                </a:solidFill>
              </a:rPr>
              <a:t>reunions</a:t>
            </a:r>
            <a:r>
              <a:rPr lang="fr-LU" b="1" dirty="0">
                <a:solidFill>
                  <a:srgbClr val="0070C0"/>
                </a:solidFill>
              </a:rPr>
              <a:t>.</a:t>
            </a:r>
          </a:p>
          <a:p>
            <a:pPr marL="285750" indent="-285750" algn="just">
              <a:lnSpc>
                <a:spcPts val="1800"/>
              </a:lnSpc>
              <a:spcBef>
                <a:spcPts val="600"/>
              </a:spcBef>
              <a:spcAft>
                <a:spcPts val="600"/>
              </a:spcAft>
              <a:buFont typeface="Arial" panose="020B0604020202020204" pitchFamily="34" charset="0"/>
              <a:buChar char="•"/>
            </a:pPr>
            <a:r>
              <a:rPr lang="fr-LU" dirty="0"/>
              <a:t>Impliquer votre conseiller afin de vous guider dans </a:t>
            </a:r>
            <a:r>
              <a:rPr lang="fr-LU" b="1" dirty="0">
                <a:solidFill>
                  <a:srgbClr val="0070C0"/>
                </a:solidFill>
              </a:rPr>
              <a:t>l’établissement de bonnes pratiques</a:t>
            </a:r>
            <a:r>
              <a:rPr lang="fr-LU" dirty="0">
                <a:solidFill>
                  <a:srgbClr val="0070C0"/>
                </a:solidFill>
              </a:rPr>
              <a:t> </a:t>
            </a:r>
            <a:r>
              <a:rPr lang="fr-LU" dirty="0"/>
              <a:t>de Club et en vue de la </a:t>
            </a:r>
            <a:r>
              <a:rPr lang="fr-LU" dirty="0" err="1"/>
              <a:t>redaction</a:t>
            </a:r>
            <a:r>
              <a:rPr lang="fr-LU" dirty="0"/>
              <a:t> d’un </a:t>
            </a:r>
            <a:r>
              <a:rPr lang="fr-LU" b="1" dirty="0">
                <a:solidFill>
                  <a:srgbClr val="0070C0"/>
                </a:solidFill>
              </a:rPr>
              <a:t>règlement intérieur</a:t>
            </a:r>
            <a:r>
              <a:rPr lang="fr-LU" dirty="0"/>
              <a:t>.</a:t>
            </a:r>
          </a:p>
          <a:p>
            <a:pPr algn="just">
              <a:lnSpc>
                <a:spcPts val="1800"/>
              </a:lnSpc>
              <a:spcBef>
                <a:spcPts val="600"/>
              </a:spcBef>
              <a:spcAft>
                <a:spcPts val="600"/>
              </a:spcAft>
            </a:pPr>
            <a:r>
              <a:rPr lang="fr-LU" sz="2400" b="1" dirty="0">
                <a:solidFill>
                  <a:srgbClr val="0070C0"/>
                </a:solidFill>
              </a:rPr>
              <a:t>7. Envoyer la demande d’admission du nouveau club:</a:t>
            </a:r>
          </a:p>
          <a:p>
            <a:pPr algn="just">
              <a:lnSpc>
                <a:spcPts val="1800"/>
              </a:lnSpc>
              <a:spcBef>
                <a:spcPts val="600"/>
              </a:spcBef>
              <a:spcAft>
                <a:spcPts val="600"/>
              </a:spcAft>
            </a:pPr>
            <a:r>
              <a:rPr lang="fr-LU" dirty="0"/>
              <a:t>• Compléter les documents requis, faire signer les </a:t>
            </a:r>
            <a:r>
              <a:rPr lang="fr-LU" dirty="0" err="1"/>
              <a:t>members</a:t>
            </a:r>
            <a:r>
              <a:rPr lang="fr-LU" dirty="0"/>
              <a:t> potentiels et </a:t>
            </a:r>
            <a:r>
              <a:rPr lang="fr-LU" b="1" dirty="0">
                <a:solidFill>
                  <a:srgbClr val="0070C0"/>
                </a:solidFill>
              </a:rPr>
              <a:t>demander au Gouverneur de signer la demande d’admission du club </a:t>
            </a:r>
            <a:r>
              <a:rPr lang="fr-LU" dirty="0"/>
              <a:t>avant de l’envoyer </a:t>
            </a:r>
            <a:r>
              <a:rPr lang="fr-LU" b="1" dirty="0">
                <a:solidFill>
                  <a:srgbClr val="0070C0"/>
                </a:solidFill>
              </a:rPr>
              <a:t>à l’équipe CDS à Zurich qui validera et transmettra au RI à Evanston.</a:t>
            </a:r>
            <a:endParaRPr lang="fr-LU" dirty="0"/>
          </a:p>
          <a:p>
            <a:pPr algn="just"/>
            <a:endParaRPr lang="en-GB" b="1" dirty="0">
              <a:solidFill>
                <a:srgbClr val="0070C0"/>
              </a:solidFill>
              <a:latin typeface="Roboto" panose="02000000000000000000" pitchFamily="2" charset="0"/>
            </a:endParaRPr>
          </a:p>
        </p:txBody>
      </p:sp>
      <p:sp>
        <p:nvSpPr>
          <p:cNvPr id="2" name="Slide Number Placeholder 1">
            <a:extLst>
              <a:ext uri="{FF2B5EF4-FFF2-40B4-BE49-F238E27FC236}">
                <a16:creationId xmlns:a16="http://schemas.microsoft.com/office/drawing/2014/main" id="{25CDB386-55D6-08B2-54F6-1256E0890086}"/>
              </a:ext>
            </a:extLst>
          </p:cNvPr>
          <p:cNvSpPr>
            <a:spLocks noGrp="1"/>
          </p:cNvSpPr>
          <p:nvPr>
            <p:ph type="sldNum" sz="quarter" idx="12"/>
          </p:nvPr>
        </p:nvSpPr>
        <p:spPr/>
        <p:txBody>
          <a:bodyPr/>
          <a:lstStyle/>
          <a:p>
            <a:fld id="{0B6B15C3-3A32-4B93-B5C1-B1248E0094C7}" type="slidenum">
              <a:rPr lang="en-GB" smtClean="0"/>
              <a:t>10</a:t>
            </a:fld>
            <a:endParaRPr lang="en-GB"/>
          </a:p>
        </p:txBody>
      </p:sp>
    </p:spTree>
    <p:extLst>
      <p:ext uri="{BB962C8B-B14F-4D97-AF65-F5344CB8AC3E}">
        <p14:creationId xmlns:p14="http://schemas.microsoft.com/office/powerpoint/2010/main" val="420341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50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1000"/>
                                        <p:tgtEl>
                                          <p:spTgt spid="5">
                                            <p:txEl>
                                              <p:pRg st="5" end="5"/>
                                            </p:txEl>
                                          </p:spTgt>
                                        </p:tgtEl>
                                      </p:cBhvr>
                                    </p:animEffect>
                                    <p:anim calcmode="lin" valueType="num">
                                      <p:cBhvr>
                                        <p:cTn id="3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1000"/>
                                        <p:tgtEl>
                                          <p:spTgt spid="5">
                                            <p:txEl>
                                              <p:pRg st="6" end="6"/>
                                            </p:txEl>
                                          </p:spTgt>
                                        </p:tgtEl>
                                      </p:cBhvr>
                                    </p:animEffect>
                                    <p:anim calcmode="lin" valueType="num">
                                      <p:cBhvr>
                                        <p:cTn id="3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1000"/>
                                        <p:tgtEl>
                                          <p:spTgt spid="5">
                                            <p:txEl>
                                              <p:pRg st="7" end="7"/>
                                            </p:txEl>
                                          </p:spTgt>
                                        </p:tgtEl>
                                      </p:cBhvr>
                                    </p:animEffect>
                                    <p:anim calcmode="lin" valueType="num">
                                      <p:cBhvr>
                                        <p:cTn id="4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1000"/>
                                        <p:tgtEl>
                                          <p:spTgt spid="5">
                                            <p:txEl>
                                              <p:pRg st="8" end="8"/>
                                            </p:txEl>
                                          </p:spTgt>
                                        </p:tgtEl>
                                      </p:cBhvr>
                                    </p:animEffect>
                                    <p:anim calcmode="lin" valueType="num">
                                      <p:cBhvr>
                                        <p:cTn id="4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nodeType="afterEffect">
                                  <p:stCondLst>
                                    <p:cond delay="50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Effect transition="in" filter="fade">
                                      <p:cBhvr>
                                        <p:cTn id="59" dur="1000"/>
                                        <p:tgtEl>
                                          <p:spTgt spid="5">
                                            <p:txEl>
                                              <p:pRg st="10" end="10"/>
                                            </p:txEl>
                                          </p:spTgt>
                                        </p:tgtEl>
                                      </p:cBhvr>
                                    </p:animEffect>
                                    <p:anim calcmode="lin" valueType="num">
                                      <p:cBhvr>
                                        <p:cTn id="6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92D8681-3764-4695-AC40-B8EE3CB8DED5}"/>
              </a:ext>
            </a:extLst>
          </p:cNvPr>
          <p:cNvSpPr>
            <a:spLocks noGrp="1"/>
          </p:cNvSpPr>
          <p:nvPr>
            <p:ph type="title"/>
          </p:nvPr>
        </p:nvSpPr>
        <p:spPr/>
        <p:txBody>
          <a:bodyPr/>
          <a:lstStyle/>
          <a:p>
            <a:r>
              <a:rPr lang="fr-FR" dirty="0"/>
              <a:t>S</a:t>
            </a:r>
          </a:p>
        </p:txBody>
      </p:sp>
      <p:sp>
        <p:nvSpPr>
          <p:cNvPr id="4" name="Espace réservé du contenu 3">
            <a:extLst>
              <a:ext uri="{FF2B5EF4-FFF2-40B4-BE49-F238E27FC236}">
                <a16:creationId xmlns:a16="http://schemas.microsoft.com/office/drawing/2014/main" id="{A0CACAFB-5599-4E79-B3B4-39A5C1ACD1C8}"/>
              </a:ext>
            </a:extLst>
          </p:cNvPr>
          <p:cNvSpPr>
            <a:spLocks noGrp="1"/>
          </p:cNvSpPr>
          <p:nvPr>
            <p:ph sz="half" idx="1"/>
          </p:nvPr>
        </p:nvSpPr>
        <p:spPr>
          <a:xfrm>
            <a:off x="236737" y="1690687"/>
            <a:ext cx="11117063" cy="4665663"/>
          </a:xfrm>
        </p:spPr>
        <p:txBody>
          <a:bodyPr>
            <a:normAutofit/>
          </a:bodyPr>
          <a:lstStyle/>
          <a:p>
            <a:pPr indent="0">
              <a:lnSpc>
                <a:spcPct val="107000"/>
              </a:lnSpc>
              <a:buNone/>
            </a:pPr>
            <a:endParaRPr lang="en-GB" sz="9800" kern="100"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9800" kern="1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D03CB858-6ADA-4A2D-BE10-A35C0BB9B54A}"/>
              </a:ext>
            </a:extLst>
          </p:cNvPr>
          <p:cNvSpPr txBox="1">
            <a:spLocks/>
          </p:cNvSpPr>
          <p:nvPr/>
        </p:nvSpPr>
        <p:spPr>
          <a:xfrm>
            <a:off x="0" y="5555"/>
            <a:ext cx="12192000" cy="132556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4000" b="1" dirty="0">
                <a:solidFill>
                  <a:schemeClr val="accent5">
                    <a:lumMod val="20000"/>
                    <a:lumOff val="80000"/>
                  </a:schemeClr>
                </a:solidFill>
                <a:latin typeface="Arial" panose="020B0604020202020204" pitchFamily="34" charset="0"/>
                <a:cs typeface="Arial" panose="020B0604020202020204" pitchFamily="34" charset="0"/>
              </a:rPr>
              <a:t>Créer un Rotary Club en 9 étapes</a:t>
            </a:r>
          </a:p>
          <a:p>
            <a:pPr algn="ctr"/>
            <a:r>
              <a:rPr lang="fr-BE" sz="4000" b="1" dirty="0">
                <a:solidFill>
                  <a:schemeClr val="accent5">
                    <a:lumMod val="20000"/>
                    <a:lumOff val="80000"/>
                  </a:schemeClr>
                </a:solidFill>
                <a:latin typeface="Arial" panose="020B0604020202020204" pitchFamily="34" charset="0"/>
                <a:cs typeface="Arial" panose="020B0604020202020204" pitchFamily="34" charset="0"/>
              </a:rPr>
              <a:t>cf.: Rotary.org/</a:t>
            </a:r>
            <a:r>
              <a:rPr lang="fr-BE" sz="4000" b="1" dirty="0" err="1">
                <a:solidFill>
                  <a:schemeClr val="accent5">
                    <a:lumMod val="20000"/>
                    <a:lumOff val="80000"/>
                  </a:schemeClr>
                </a:solidFill>
                <a:latin typeface="Arial" panose="020B0604020202020204" pitchFamily="34" charset="0"/>
                <a:cs typeface="Arial" panose="020B0604020202020204" pitchFamily="34" charset="0"/>
              </a:rPr>
              <a:t>fr</a:t>
            </a:r>
            <a:r>
              <a:rPr lang="fr-BE" sz="4000" b="1" dirty="0">
                <a:solidFill>
                  <a:schemeClr val="accent5">
                    <a:lumMod val="20000"/>
                    <a:lumOff val="80000"/>
                  </a:schemeClr>
                </a:solidFill>
                <a:latin typeface="Arial" panose="020B0604020202020204" pitchFamily="34" charset="0"/>
                <a:cs typeface="Arial" panose="020B0604020202020204" pitchFamily="34" charset="0"/>
              </a:rPr>
              <a:t>  -  808.FR.-(821)</a:t>
            </a:r>
            <a:endParaRPr lang="fr-FR" sz="4000"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p:txBody>
          <a:bodyPr/>
          <a:lstStyle/>
          <a:p>
            <a:r>
              <a:rPr lang="fr-FR"/>
              <a:t>René Friederici - Création RC SBM - 16/03/2024</a:t>
            </a:r>
          </a:p>
        </p:txBody>
      </p:sp>
      <p:sp>
        <p:nvSpPr>
          <p:cNvPr id="5" name="TextBox 4">
            <a:extLst>
              <a:ext uri="{FF2B5EF4-FFF2-40B4-BE49-F238E27FC236}">
                <a16:creationId xmlns:a16="http://schemas.microsoft.com/office/drawing/2014/main" id="{9ECE8FC4-3A0B-6AC5-F0A8-18794036CFCB}"/>
              </a:ext>
            </a:extLst>
          </p:cNvPr>
          <p:cNvSpPr txBox="1"/>
          <p:nvPr/>
        </p:nvSpPr>
        <p:spPr>
          <a:xfrm>
            <a:off x="537468" y="1697829"/>
            <a:ext cx="11117063" cy="4558299"/>
          </a:xfrm>
          <a:prstGeom prst="rect">
            <a:avLst/>
          </a:prstGeom>
          <a:noFill/>
        </p:spPr>
        <p:txBody>
          <a:bodyPr wrap="square">
            <a:spAutoFit/>
          </a:bodyPr>
          <a:lstStyle/>
          <a:p>
            <a:pPr algn="just">
              <a:lnSpc>
                <a:spcPts val="1800"/>
              </a:lnSpc>
              <a:spcBef>
                <a:spcPts val="600"/>
              </a:spcBef>
              <a:spcAft>
                <a:spcPts val="600"/>
              </a:spcAft>
            </a:pPr>
            <a:r>
              <a:rPr lang="fr-LU" sz="2400" b="1" dirty="0">
                <a:solidFill>
                  <a:srgbClr val="0070C0"/>
                </a:solidFill>
              </a:rPr>
              <a:t>8. Célébrer la remise de charte et faire la promotion du club :</a:t>
            </a:r>
          </a:p>
          <a:p>
            <a:pPr algn="just">
              <a:lnSpc>
                <a:spcPts val="1800"/>
              </a:lnSpc>
              <a:spcBef>
                <a:spcPts val="600"/>
              </a:spcBef>
              <a:spcAft>
                <a:spcPts val="600"/>
              </a:spcAft>
            </a:pPr>
            <a:r>
              <a:rPr lang="fr-LU" dirty="0"/>
              <a:t>• </a:t>
            </a:r>
            <a:r>
              <a:rPr lang="fr-LU" b="1" dirty="0">
                <a:solidFill>
                  <a:srgbClr val="0070C0"/>
                </a:solidFill>
              </a:rPr>
              <a:t>Célébrer cet évènement festif avec les </a:t>
            </a:r>
            <a:r>
              <a:rPr lang="fr-LU" b="1" dirty="0" err="1">
                <a:solidFill>
                  <a:srgbClr val="0070C0"/>
                </a:solidFill>
              </a:rPr>
              <a:t>members</a:t>
            </a:r>
            <a:r>
              <a:rPr lang="fr-LU" b="1" dirty="0">
                <a:solidFill>
                  <a:srgbClr val="0070C0"/>
                </a:solidFill>
              </a:rPr>
              <a:t> fondateurs et potentiels tel qu’il convient le mieux au nouveau club.</a:t>
            </a:r>
          </a:p>
          <a:p>
            <a:pPr algn="just">
              <a:lnSpc>
                <a:spcPts val="1800"/>
              </a:lnSpc>
              <a:spcBef>
                <a:spcPts val="600"/>
              </a:spcBef>
              <a:spcAft>
                <a:spcPts val="600"/>
              </a:spcAft>
            </a:pPr>
            <a:r>
              <a:rPr lang="fr-LU" sz="2400" b="1" dirty="0">
                <a:solidFill>
                  <a:srgbClr val="0070C0"/>
                </a:solidFill>
              </a:rPr>
              <a:t>9. Continuer à </a:t>
            </a:r>
            <a:r>
              <a:rPr lang="fr-LU" sz="2400" b="1" dirty="0" err="1">
                <a:solidFill>
                  <a:srgbClr val="0070C0"/>
                </a:solidFill>
              </a:rPr>
              <a:t>developper</a:t>
            </a:r>
            <a:r>
              <a:rPr lang="fr-LU" sz="2400" b="1" dirty="0">
                <a:solidFill>
                  <a:srgbClr val="0070C0"/>
                </a:solidFill>
              </a:rPr>
              <a:t> le nouveau club:</a:t>
            </a:r>
          </a:p>
          <a:p>
            <a:pPr algn="just">
              <a:lnSpc>
                <a:spcPts val="1800"/>
              </a:lnSpc>
              <a:spcBef>
                <a:spcPts val="600"/>
              </a:spcBef>
              <a:spcAft>
                <a:spcPts val="600"/>
              </a:spcAft>
            </a:pPr>
            <a:r>
              <a:rPr lang="fr-LU" dirty="0"/>
              <a:t>•</a:t>
            </a:r>
            <a:r>
              <a:rPr lang="fr-LU" b="1" dirty="0">
                <a:solidFill>
                  <a:srgbClr val="0070C0"/>
                </a:solidFill>
              </a:rPr>
              <a:t> Continuer à recruter des membres et d’inviter des prospects.</a:t>
            </a:r>
          </a:p>
          <a:p>
            <a:pPr algn="just">
              <a:lnSpc>
                <a:spcPts val="1800"/>
              </a:lnSpc>
              <a:spcBef>
                <a:spcPts val="600"/>
              </a:spcBef>
              <a:spcAft>
                <a:spcPts val="600"/>
              </a:spcAft>
            </a:pPr>
            <a:r>
              <a:rPr lang="fr-LU" dirty="0">
                <a:solidFill>
                  <a:srgbClr val="0070C0"/>
                </a:solidFill>
              </a:rPr>
              <a:t>• </a:t>
            </a:r>
            <a:r>
              <a:rPr lang="fr-LU" b="1" dirty="0">
                <a:solidFill>
                  <a:srgbClr val="0070C0"/>
                </a:solidFill>
              </a:rPr>
              <a:t>Continuer à </a:t>
            </a:r>
            <a:r>
              <a:rPr lang="fr-LU" b="1" dirty="0" err="1">
                <a:solidFill>
                  <a:srgbClr val="0070C0"/>
                </a:solidFill>
              </a:rPr>
              <a:t>bénéfier</a:t>
            </a:r>
            <a:r>
              <a:rPr lang="fr-LU" b="1" dirty="0">
                <a:solidFill>
                  <a:srgbClr val="0070C0"/>
                </a:solidFill>
              </a:rPr>
              <a:t> du guidage de votre conseiller ainsi que des membres du club parrain (ainsi que de tout rotarien expérimenté) sur la gouvernance, les actions et la gestion et pratiques du club.</a:t>
            </a:r>
            <a:endParaRPr lang="fr-LU" dirty="0"/>
          </a:p>
          <a:p>
            <a:pPr algn="just">
              <a:lnSpc>
                <a:spcPts val="1800"/>
              </a:lnSpc>
              <a:spcBef>
                <a:spcPts val="600"/>
              </a:spcBef>
              <a:spcAft>
                <a:spcPts val="600"/>
              </a:spcAft>
            </a:pPr>
            <a:r>
              <a:rPr lang="fr-LU" dirty="0">
                <a:solidFill>
                  <a:srgbClr val="0070C0"/>
                </a:solidFill>
              </a:rPr>
              <a:t>• </a:t>
            </a:r>
            <a:r>
              <a:rPr lang="fr-LU" b="1" dirty="0">
                <a:solidFill>
                  <a:srgbClr val="0070C0"/>
                </a:solidFill>
              </a:rPr>
              <a:t>Intégrez au mieux votre club dans la communauté locale et régionale, consultez au besoin l’adjoint au Gouverneur pour votre secteur</a:t>
            </a:r>
          </a:p>
          <a:p>
            <a:pPr marL="285750" indent="-285750" algn="just">
              <a:lnSpc>
                <a:spcPts val="1800"/>
              </a:lnSpc>
              <a:spcBef>
                <a:spcPts val="600"/>
              </a:spcBef>
              <a:spcAft>
                <a:spcPts val="600"/>
              </a:spcAft>
              <a:buFont typeface="Arial" panose="020B0604020202020204" pitchFamily="34" charset="0"/>
              <a:buChar char="•"/>
            </a:pPr>
            <a:r>
              <a:rPr lang="fr-LU" b="1" dirty="0">
                <a:solidFill>
                  <a:srgbClr val="0070C0"/>
                </a:solidFill>
              </a:rPr>
              <a:t>N’hésitez pas à contacter ou consulter les responsables des différentes commissions au niveau du District (Fondation, Effectifs, </a:t>
            </a:r>
            <a:r>
              <a:rPr lang="fr-LU" b="1" dirty="0" err="1">
                <a:solidFill>
                  <a:srgbClr val="0070C0"/>
                </a:solidFill>
              </a:rPr>
              <a:t>Professionelle</a:t>
            </a:r>
            <a:r>
              <a:rPr lang="fr-LU" b="1" dirty="0">
                <a:solidFill>
                  <a:srgbClr val="0070C0"/>
                </a:solidFill>
              </a:rPr>
              <a:t>, Environnement, </a:t>
            </a:r>
            <a:r>
              <a:rPr lang="fr-LU" b="1" dirty="0" err="1">
                <a:solidFill>
                  <a:srgbClr val="0070C0"/>
                </a:solidFill>
              </a:rPr>
              <a:t>etc</a:t>
            </a:r>
            <a:r>
              <a:rPr lang="fr-LU" b="1" dirty="0">
                <a:solidFill>
                  <a:srgbClr val="0070C0"/>
                </a:solidFill>
              </a:rPr>
              <a:t> ..),</a:t>
            </a:r>
          </a:p>
          <a:p>
            <a:pPr marL="285750" indent="-285750" algn="just">
              <a:lnSpc>
                <a:spcPts val="1800"/>
              </a:lnSpc>
              <a:spcBef>
                <a:spcPts val="600"/>
              </a:spcBef>
              <a:spcAft>
                <a:spcPts val="600"/>
              </a:spcAft>
              <a:buFont typeface="Arial" panose="020B0604020202020204" pitchFamily="34" charset="0"/>
              <a:buChar char="•"/>
            </a:pPr>
            <a:r>
              <a:rPr lang="fr-LU" b="1" dirty="0">
                <a:solidFill>
                  <a:srgbClr val="0070C0"/>
                </a:solidFill>
              </a:rPr>
              <a:t>Participez aux évènements organisés par votre District (Assemblée, Conférence … ainsi que les séances de formation (Polaris, </a:t>
            </a:r>
            <a:r>
              <a:rPr lang="fr-LU" b="1" dirty="0" err="1">
                <a:solidFill>
                  <a:srgbClr val="0070C0"/>
                </a:solidFill>
              </a:rPr>
              <a:t>etc</a:t>
            </a:r>
            <a:r>
              <a:rPr lang="fr-LU" b="1" dirty="0">
                <a:solidFill>
                  <a:srgbClr val="0070C0"/>
                </a:solidFill>
              </a:rPr>
              <a:t> …),</a:t>
            </a:r>
          </a:p>
          <a:p>
            <a:pPr marL="285750" indent="-285750" algn="just">
              <a:lnSpc>
                <a:spcPts val="1800"/>
              </a:lnSpc>
              <a:spcBef>
                <a:spcPts val="600"/>
              </a:spcBef>
              <a:spcAft>
                <a:spcPts val="600"/>
              </a:spcAft>
              <a:buFont typeface="Arial" panose="020B0604020202020204" pitchFamily="34" charset="0"/>
              <a:buChar char="•"/>
            </a:pPr>
            <a:r>
              <a:rPr lang="fr-LU" b="1" dirty="0">
                <a:solidFill>
                  <a:srgbClr val="0070C0"/>
                </a:solidFill>
              </a:rPr>
              <a:t>Réalisez des projets qui vous distinguent dans votre communauté locale et au-delà.</a:t>
            </a:r>
          </a:p>
        </p:txBody>
      </p:sp>
      <p:sp>
        <p:nvSpPr>
          <p:cNvPr id="2" name="Slide Number Placeholder 1">
            <a:extLst>
              <a:ext uri="{FF2B5EF4-FFF2-40B4-BE49-F238E27FC236}">
                <a16:creationId xmlns:a16="http://schemas.microsoft.com/office/drawing/2014/main" id="{24E63766-13CB-DF41-38B8-26461B86DB6E}"/>
              </a:ext>
            </a:extLst>
          </p:cNvPr>
          <p:cNvSpPr>
            <a:spLocks noGrp="1"/>
          </p:cNvSpPr>
          <p:nvPr>
            <p:ph type="sldNum" sz="quarter" idx="12"/>
          </p:nvPr>
        </p:nvSpPr>
        <p:spPr/>
        <p:txBody>
          <a:bodyPr/>
          <a:lstStyle/>
          <a:p>
            <a:fld id="{0B6B15C3-3A32-4B93-B5C1-B1248E0094C7}" type="slidenum">
              <a:rPr lang="en-GB" smtClean="0"/>
              <a:t>11</a:t>
            </a:fld>
            <a:endParaRPr lang="en-GB"/>
          </a:p>
        </p:txBody>
      </p:sp>
    </p:spTree>
    <p:extLst>
      <p:ext uri="{BB962C8B-B14F-4D97-AF65-F5344CB8AC3E}">
        <p14:creationId xmlns:p14="http://schemas.microsoft.com/office/powerpoint/2010/main" val="16609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100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42" presetClass="entr" presetSubtype="0" fill="hold" nodeType="afterEffect">
                                  <p:stCondLst>
                                    <p:cond delay="50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9500"/>
                            </p:stCondLst>
                            <p:childTnLst>
                              <p:par>
                                <p:cTn id="53" presetID="42" presetClass="entr" presetSubtype="0" fill="hold" nodeType="afterEffect">
                                  <p:stCondLst>
                                    <p:cond delay="50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1000"/>
                                        <p:tgtEl>
                                          <p:spTgt spid="5">
                                            <p:txEl>
                                              <p:pRg st="8" end="8"/>
                                            </p:txEl>
                                          </p:spTgt>
                                        </p:tgtEl>
                                      </p:cBhvr>
                                    </p:animEffect>
                                    <p:anim calcmode="lin" valueType="num">
                                      <p:cBhvr>
                                        <p:cTn id="5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92D8681-3764-4695-AC40-B8EE3CB8DED5}"/>
              </a:ext>
            </a:extLst>
          </p:cNvPr>
          <p:cNvSpPr>
            <a:spLocks noGrp="1"/>
          </p:cNvSpPr>
          <p:nvPr>
            <p:ph type="title"/>
          </p:nvPr>
        </p:nvSpPr>
        <p:spPr/>
        <p:txBody>
          <a:bodyPr/>
          <a:lstStyle/>
          <a:p>
            <a:r>
              <a:rPr lang="fr-FR" dirty="0"/>
              <a:t>S</a:t>
            </a:r>
          </a:p>
        </p:txBody>
      </p:sp>
      <p:sp>
        <p:nvSpPr>
          <p:cNvPr id="4" name="Espace réservé du contenu 3">
            <a:extLst>
              <a:ext uri="{FF2B5EF4-FFF2-40B4-BE49-F238E27FC236}">
                <a16:creationId xmlns:a16="http://schemas.microsoft.com/office/drawing/2014/main" id="{A0CACAFB-5599-4E79-B3B4-39A5C1ACD1C8}"/>
              </a:ext>
            </a:extLst>
          </p:cNvPr>
          <p:cNvSpPr>
            <a:spLocks noGrp="1"/>
          </p:cNvSpPr>
          <p:nvPr>
            <p:ph sz="half" idx="1"/>
          </p:nvPr>
        </p:nvSpPr>
        <p:spPr>
          <a:xfrm>
            <a:off x="236737" y="1690687"/>
            <a:ext cx="11117063" cy="4665663"/>
          </a:xfrm>
        </p:spPr>
        <p:txBody>
          <a:bodyPr>
            <a:normAutofit/>
          </a:bodyPr>
          <a:lstStyle/>
          <a:p>
            <a:pPr indent="0">
              <a:lnSpc>
                <a:spcPct val="107000"/>
              </a:lnSpc>
              <a:buNone/>
            </a:pPr>
            <a:endParaRPr lang="en-GB" sz="9800" kern="100"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9800" kern="1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D03CB858-6ADA-4A2D-BE10-A35C0BB9B54A}"/>
              </a:ext>
            </a:extLst>
          </p:cNvPr>
          <p:cNvSpPr txBox="1">
            <a:spLocks/>
          </p:cNvSpPr>
          <p:nvPr/>
        </p:nvSpPr>
        <p:spPr>
          <a:xfrm>
            <a:off x="0" y="5555"/>
            <a:ext cx="12192000" cy="132556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b="1" dirty="0">
                <a:solidFill>
                  <a:schemeClr val="accent5">
                    <a:lumMod val="20000"/>
                    <a:lumOff val="80000"/>
                  </a:schemeClr>
                </a:solidFill>
                <a:latin typeface="Arial" panose="020B0604020202020204" pitchFamily="34" charset="0"/>
                <a:cs typeface="Arial" panose="020B0604020202020204" pitchFamily="34" charset="0"/>
              </a:rPr>
              <a:t>Création RC SBM</a:t>
            </a:r>
          </a:p>
          <a:p>
            <a:pPr algn="ctr"/>
            <a:r>
              <a:rPr lang="fr-BE" sz="4000" b="1" dirty="0">
                <a:solidFill>
                  <a:schemeClr val="accent5">
                    <a:lumMod val="20000"/>
                    <a:lumOff val="80000"/>
                  </a:schemeClr>
                </a:solidFill>
                <a:latin typeface="Arial" panose="020B0604020202020204" pitchFamily="34" charset="0"/>
                <a:cs typeface="Arial" panose="020B0604020202020204" pitchFamily="34" charset="0"/>
              </a:rPr>
              <a:t>Quelques ingrédients contribuant au succès</a:t>
            </a:r>
            <a:endParaRPr lang="fr-FR" sz="4000"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p:txBody>
          <a:bodyPr/>
          <a:lstStyle/>
          <a:p>
            <a:r>
              <a:rPr lang="fr-FR"/>
              <a:t>René Friederici - Création RC SBM - 16/03/2024</a:t>
            </a:r>
          </a:p>
        </p:txBody>
      </p:sp>
      <p:sp>
        <p:nvSpPr>
          <p:cNvPr id="5" name="TextBox 4">
            <a:extLst>
              <a:ext uri="{FF2B5EF4-FFF2-40B4-BE49-F238E27FC236}">
                <a16:creationId xmlns:a16="http://schemas.microsoft.com/office/drawing/2014/main" id="{9ECE8FC4-3A0B-6AC5-F0A8-18794036CFCB}"/>
              </a:ext>
            </a:extLst>
          </p:cNvPr>
          <p:cNvSpPr txBox="1"/>
          <p:nvPr/>
        </p:nvSpPr>
        <p:spPr>
          <a:xfrm>
            <a:off x="537468" y="1697829"/>
            <a:ext cx="11117063" cy="4572919"/>
          </a:xfrm>
          <a:prstGeom prst="rect">
            <a:avLst/>
          </a:prstGeom>
          <a:noFill/>
        </p:spPr>
        <p:txBody>
          <a:bodyPr wrap="square">
            <a:spAutoFit/>
          </a:bodyPr>
          <a:lstStyle/>
          <a:p>
            <a:pPr algn="just">
              <a:lnSpc>
                <a:spcPts val="2400"/>
              </a:lnSpc>
              <a:spcBef>
                <a:spcPts val="600"/>
              </a:spcBef>
              <a:spcAft>
                <a:spcPts val="600"/>
              </a:spcAft>
            </a:pPr>
            <a:r>
              <a:rPr lang="fr-LU" sz="2900" b="1" dirty="0">
                <a:solidFill>
                  <a:srgbClr val="0070C0"/>
                </a:solidFill>
              </a:rPr>
              <a:t>Exposé succinct par Tom BIESDORF – Président-fondateur.</a:t>
            </a:r>
          </a:p>
          <a:p>
            <a:pPr marL="457200" indent="-457200" algn="just">
              <a:lnSpc>
                <a:spcPts val="2400"/>
              </a:lnSpc>
              <a:spcBef>
                <a:spcPts val="600"/>
              </a:spcBef>
              <a:spcAft>
                <a:spcPts val="600"/>
              </a:spcAft>
              <a:buFont typeface="Arial" panose="020B0604020202020204" pitchFamily="34" charset="0"/>
              <a:buChar char="•"/>
            </a:pPr>
            <a:r>
              <a:rPr lang="fr-LU" sz="2800" b="1" dirty="0">
                <a:solidFill>
                  <a:srgbClr val="0070C0"/>
                </a:solidFill>
              </a:rPr>
              <a:t>L’historique et les origines de l’idée</a:t>
            </a:r>
          </a:p>
          <a:p>
            <a:pPr marL="457200" indent="-457200" algn="just">
              <a:lnSpc>
                <a:spcPts val="2400"/>
              </a:lnSpc>
              <a:spcBef>
                <a:spcPts val="600"/>
              </a:spcBef>
              <a:spcAft>
                <a:spcPts val="600"/>
              </a:spcAft>
              <a:buFont typeface="Arial" panose="020B0604020202020204" pitchFamily="34" charset="0"/>
              <a:buChar char="•"/>
            </a:pPr>
            <a:r>
              <a:rPr lang="fr-LU" sz="2800" b="1" dirty="0">
                <a:solidFill>
                  <a:srgbClr val="0070C0"/>
                </a:solidFill>
              </a:rPr>
              <a:t>Le concept de base</a:t>
            </a:r>
          </a:p>
          <a:p>
            <a:pPr marL="457200" indent="-457200" algn="just">
              <a:lnSpc>
                <a:spcPts val="2400"/>
              </a:lnSpc>
              <a:spcBef>
                <a:spcPts val="600"/>
              </a:spcBef>
              <a:spcAft>
                <a:spcPts val="600"/>
              </a:spcAft>
              <a:buFont typeface="Arial" panose="020B0604020202020204" pitchFamily="34" charset="0"/>
              <a:buChar char="•"/>
            </a:pPr>
            <a:r>
              <a:rPr lang="fr-LU" sz="2800" b="1" dirty="0">
                <a:solidFill>
                  <a:srgbClr val="0070C0"/>
                </a:solidFill>
              </a:rPr>
              <a:t>Un réseau amical solide et bien ramifié</a:t>
            </a:r>
          </a:p>
          <a:p>
            <a:pPr marL="457200" indent="-457200" algn="just">
              <a:lnSpc>
                <a:spcPts val="2400"/>
              </a:lnSpc>
              <a:spcBef>
                <a:spcPts val="600"/>
              </a:spcBef>
              <a:spcAft>
                <a:spcPts val="600"/>
              </a:spcAft>
              <a:buFont typeface="Arial" panose="020B0604020202020204" pitchFamily="34" charset="0"/>
              <a:buChar char="•"/>
            </a:pPr>
            <a:r>
              <a:rPr lang="fr-LU" sz="2800" b="1" dirty="0">
                <a:solidFill>
                  <a:srgbClr val="0070C0"/>
                </a:solidFill>
              </a:rPr>
              <a:t>Analyse des « </a:t>
            </a:r>
            <a:r>
              <a:rPr lang="fr-LU" sz="2800" b="1" dirty="0" err="1">
                <a:solidFill>
                  <a:srgbClr val="0070C0"/>
                </a:solidFill>
              </a:rPr>
              <a:t>stake-holders</a:t>
            </a:r>
            <a:r>
              <a:rPr lang="fr-LU" sz="2800" b="1" dirty="0">
                <a:solidFill>
                  <a:srgbClr val="0070C0"/>
                </a:solidFill>
              </a:rPr>
              <a:t> » - internes et/ou externes.</a:t>
            </a:r>
          </a:p>
          <a:p>
            <a:pPr marL="457200" indent="-457200" algn="just">
              <a:lnSpc>
                <a:spcPts val="2400"/>
              </a:lnSpc>
              <a:spcBef>
                <a:spcPts val="600"/>
              </a:spcBef>
              <a:spcAft>
                <a:spcPts val="600"/>
              </a:spcAft>
              <a:buFont typeface="Arial" panose="020B0604020202020204" pitchFamily="34" charset="0"/>
              <a:buChar char="•"/>
            </a:pPr>
            <a:r>
              <a:rPr lang="fr-LU" sz="2800" b="1" dirty="0">
                <a:solidFill>
                  <a:srgbClr val="0070C0"/>
                </a:solidFill>
              </a:rPr>
              <a:t>Le concept du « LEAN »</a:t>
            </a:r>
          </a:p>
          <a:p>
            <a:pPr marL="457200" indent="-457200" algn="just">
              <a:lnSpc>
                <a:spcPts val="2400"/>
              </a:lnSpc>
              <a:spcBef>
                <a:spcPts val="600"/>
              </a:spcBef>
              <a:spcAft>
                <a:spcPts val="600"/>
              </a:spcAft>
              <a:buFont typeface="Arial" panose="020B0604020202020204" pitchFamily="34" charset="0"/>
              <a:buChar char="•"/>
            </a:pPr>
            <a:r>
              <a:rPr lang="fr-LU" sz="2800" b="1" dirty="0">
                <a:solidFill>
                  <a:srgbClr val="0070C0"/>
                </a:solidFill>
              </a:rPr>
              <a:t>Une connaissance profonde du monde du travail de nos jours</a:t>
            </a:r>
          </a:p>
          <a:p>
            <a:pPr marL="457200" indent="-457200" algn="just">
              <a:lnSpc>
                <a:spcPts val="2400"/>
              </a:lnSpc>
              <a:spcBef>
                <a:spcPts val="600"/>
              </a:spcBef>
              <a:spcAft>
                <a:spcPts val="600"/>
              </a:spcAft>
              <a:buFont typeface="Arial" panose="020B0604020202020204" pitchFamily="34" charset="0"/>
              <a:buChar char="•"/>
            </a:pPr>
            <a:r>
              <a:rPr lang="fr-LU" sz="2800" b="1" dirty="0">
                <a:solidFill>
                  <a:srgbClr val="0070C0"/>
                </a:solidFill>
              </a:rPr>
              <a:t>Le frêle équilibre entre profession, famille, loisirs et bien-faire</a:t>
            </a:r>
          </a:p>
          <a:p>
            <a:pPr marL="457200" indent="-457200" algn="just">
              <a:lnSpc>
                <a:spcPts val="2400"/>
              </a:lnSpc>
              <a:spcBef>
                <a:spcPts val="600"/>
              </a:spcBef>
              <a:spcAft>
                <a:spcPts val="600"/>
              </a:spcAft>
              <a:buFont typeface="Arial" panose="020B0604020202020204" pitchFamily="34" charset="0"/>
              <a:buChar char="•"/>
            </a:pPr>
            <a:r>
              <a:rPr lang="fr-LU" sz="2800" b="1" dirty="0">
                <a:solidFill>
                  <a:srgbClr val="0070C0"/>
                </a:solidFill>
              </a:rPr>
              <a:t>Ecouter et tenir compte des attentes des membres fondateurs</a:t>
            </a:r>
          </a:p>
          <a:p>
            <a:pPr marL="457200" indent="-457200" algn="just">
              <a:lnSpc>
                <a:spcPts val="2400"/>
              </a:lnSpc>
              <a:spcBef>
                <a:spcPts val="600"/>
              </a:spcBef>
              <a:spcAft>
                <a:spcPts val="600"/>
              </a:spcAft>
              <a:buFont typeface="Arial" panose="020B0604020202020204" pitchFamily="34" charset="0"/>
              <a:buChar char="•"/>
            </a:pPr>
            <a:r>
              <a:rPr lang="fr-LU" sz="2800" b="1" dirty="0">
                <a:solidFill>
                  <a:srgbClr val="0070C0"/>
                </a:solidFill>
              </a:rPr>
              <a:t>Concilier les attentes du Rotary avec le monde d’aujourd’hui. </a:t>
            </a:r>
          </a:p>
        </p:txBody>
      </p:sp>
      <p:pic>
        <p:nvPicPr>
          <p:cNvPr id="10" name="Picture 9">
            <a:extLst>
              <a:ext uri="{FF2B5EF4-FFF2-40B4-BE49-F238E27FC236}">
                <a16:creationId xmlns:a16="http://schemas.microsoft.com/office/drawing/2014/main" id="{BD9B09A1-FB39-CABF-C59B-DF3E08186C27}"/>
              </a:ext>
            </a:extLst>
          </p:cNvPr>
          <p:cNvPicPr>
            <a:picLocks noChangeAspect="1"/>
          </p:cNvPicPr>
          <p:nvPr/>
        </p:nvPicPr>
        <p:blipFill>
          <a:blip r:embed="rId3"/>
          <a:stretch>
            <a:fillRect/>
          </a:stretch>
        </p:blipFill>
        <p:spPr>
          <a:xfrm>
            <a:off x="10277475" y="1318442"/>
            <a:ext cx="1914525" cy="3867150"/>
          </a:xfrm>
          <a:prstGeom prst="rect">
            <a:avLst/>
          </a:prstGeom>
        </p:spPr>
      </p:pic>
      <p:sp>
        <p:nvSpPr>
          <p:cNvPr id="2" name="Slide Number Placeholder 1">
            <a:extLst>
              <a:ext uri="{FF2B5EF4-FFF2-40B4-BE49-F238E27FC236}">
                <a16:creationId xmlns:a16="http://schemas.microsoft.com/office/drawing/2014/main" id="{B99974AF-8FC2-CAFA-D928-5D81B6534B79}"/>
              </a:ext>
            </a:extLst>
          </p:cNvPr>
          <p:cNvSpPr>
            <a:spLocks noGrp="1"/>
          </p:cNvSpPr>
          <p:nvPr>
            <p:ph type="sldNum" sz="quarter" idx="12"/>
          </p:nvPr>
        </p:nvSpPr>
        <p:spPr/>
        <p:txBody>
          <a:bodyPr/>
          <a:lstStyle/>
          <a:p>
            <a:fld id="{0B6B15C3-3A32-4B93-B5C1-B1248E0094C7}" type="slidenum">
              <a:rPr lang="en-GB" smtClean="0"/>
              <a:t>12</a:t>
            </a:fld>
            <a:endParaRPr lang="en-GB"/>
          </a:p>
        </p:txBody>
      </p:sp>
    </p:spTree>
    <p:extLst>
      <p:ext uri="{BB962C8B-B14F-4D97-AF65-F5344CB8AC3E}">
        <p14:creationId xmlns:p14="http://schemas.microsoft.com/office/powerpoint/2010/main" val="9403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6"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1000"/>
                                        <p:tgtEl>
                                          <p:spTgt spid="5">
                                            <p:txEl>
                                              <p:pRg st="1" end="1"/>
                                            </p:txEl>
                                          </p:spTgt>
                                        </p:tgtEl>
                                      </p:cBhvr>
                                    </p:animEffect>
                                    <p:anim calcmode="lin" valueType="num">
                                      <p:cBhvr>
                                        <p:cTn id="3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7" presetClass="entr" presetSubtype="0" fill="hold" nodeType="afterEffect">
                                  <p:stCondLst>
                                    <p:cond delay="50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1000"/>
                                        <p:tgtEl>
                                          <p:spTgt spid="5">
                                            <p:txEl>
                                              <p:pRg st="2" end="2"/>
                                            </p:txEl>
                                          </p:spTgt>
                                        </p:tgtEl>
                                      </p:cBhvr>
                                    </p:animEffect>
                                    <p:anim calcmode="lin" valueType="num">
                                      <p:cBhvr>
                                        <p:cTn id="3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7" presetClass="entr" presetSubtype="0" fill="hold" nodeType="afterEffect">
                                  <p:stCondLst>
                                    <p:cond delay="50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1000"/>
                                        <p:tgtEl>
                                          <p:spTgt spid="5">
                                            <p:txEl>
                                              <p:pRg st="3" end="3"/>
                                            </p:txEl>
                                          </p:spTgt>
                                        </p:tgtEl>
                                      </p:cBhvr>
                                    </p:animEffect>
                                    <p:anim calcmode="lin" valueType="num">
                                      <p:cBhvr>
                                        <p:cTn id="4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7" presetClass="entr" presetSubtype="0" fill="hold" nodeType="afterEffect">
                                  <p:stCondLst>
                                    <p:cond delay="50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anim calcmode="lin" valueType="num">
                                      <p:cBhvr>
                                        <p:cTn id="5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7" presetClass="entr" presetSubtype="0" fill="hold" nodeType="afterEffect">
                                  <p:stCondLst>
                                    <p:cond delay="50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fade">
                                      <p:cBhvr>
                                        <p:cTn id="55" dur="1000"/>
                                        <p:tgtEl>
                                          <p:spTgt spid="5">
                                            <p:txEl>
                                              <p:pRg st="5" end="5"/>
                                            </p:txEl>
                                          </p:spTgt>
                                        </p:tgtEl>
                                      </p:cBhvr>
                                    </p:animEffect>
                                    <p:anim calcmode="lin" valueType="num">
                                      <p:cBhvr>
                                        <p:cTn id="5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7" presetClass="entr" presetSubtype="0" fill="hold" nodeType="afterEffect">
                                  <p:stCondLst>
                                    <p:cond delay="50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fade">
                                      <p:cBhvr>
                                        <p:cTn id="61" dur="1000"/>
                                        <p:tgtEl>
                                          <p:spTgt spid="5">
                                            <p:txEl>
                                              <p:pRg st="6" end="6"/>
                                            </p:txEl>
                                          </p:spTgt>
                                        </p:tgtEl>
                                      </p:cBhvr>
                                    </p:animEffect>
                                    <p:anim calcmode="lin" valueType="num">
                                      <p:cBhvr>
                                        <p:cTn id="6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47" presetClass="entr" presetSubtype="0" fill="hold" nodeType="afterEffect">
                                  <p:stCondLst>
                                    <p:cond delay="500"/>
                                  </p:stCondLst>
                                  <p:childTnLst>
                                    <p:set>
                                      <p:cBhvr>
                                        <p:cTn id="66" dur="1" fill="hold">
                                          <p:stCondLst>
                                            <p:cond delay="0"/>
                                          </p:stCondLst>
                                        </p:cTn>
                                        <p:tgtEl>
                                          <p:spTgt spid="5">
                                            <p:txEl>
                                              <p:pRg st="7" end="7"/>
                                            </p:txEl>
                                          </p:spTgt>
                                        </p:tgtEl>
                                        <p:attrNameLst>
                                          <p:attrName>style.visibility</p:attrName>
                                        </p:attrNameLst>
                                      </p:cBhvr>
                                      <p:to>
                                        <p:strVal val="visible"/>
                                      </p:to>
                                    </p:set>
                                    <p:animEffect transition="in" filter="fade">
                                      <p:cBhvr>
                                        <p:cTn id="67" dur="1000"/>
                                        <p:tgtEl>
                                          <p:spTgt spid="5">
                                            <p:txEl>
                                              <p:pRg st="7" end="7"/>
                                            </p:txEl>
                                          </p:spTgt>
                                        </p:tgtEl>
                                      </p:cBhvr>
                                    </p:animEffect>
                                    <p:anim calcmode="lin" valueType="num">
                                      <p:cBhvr>
                                        <p:cTn id="6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47" presetClass="entr" presetSubtype="0" fill="hold" nodeType="afterEffect">
                                  <p:stCondLst>
                                    <p:cond delay="500"/>
                                  </p:stCondLst>
                                  <p:childTnLst>
                                    <p:set>
                                      <p:cBhvr>
                                        <p:cTn id="72" dur="1" fill="hold">
                                          <p:stCondLst>
                                            <p:cond delay="0"/>
                                          </p:stCondLst>
                                        </p:cTn>
                                        <p:tgtEl>
                                          <p:spTgt spid="5">
                                            <p:txEl>
                                              <p:pRg st="8" end="8"/>
                                            </p:txEl>
                                          </p:spTgt>
                                        </p:tgtEl>
                                        <p:attrNameLst>
                                          <p:attrName>style.visibility</p:attrName>
                                        </p:attrNameLst>
                                      </p:cBhvr>
                                      <p:to>
                                        <p:strVal val="visible"/>
                                      </p:to>
                                    </p:set>
                                    <p:animEffect transition="in" filter="fade">
                                      <p:cBhvr>
                                        <p:cTn id="73" dur="1000"/>
                                        <p:tgtEl>
                                          <p:spTgt spid="5">
                                            <p:txEl>
                                              <p:pRg st="8" end="8"/>
                                            </p:txEl>
                                          </p:spTgt>
                                        </p:tgtEl>
                                      </p:cBhvr>
                                    </p:animEffect>
                                    <p:anim calcmode="lin" valueType="num">
                                      <p:cBhvr>
                                        <p:cTn id="7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76" fill="hold">
                            <p:stCondLst>
                              <p:cond delay="11500"/>
                            </p:stCondLst>
                            <p:childTnLst>
                              <p:par>
                                <p:cTn id="77" presetID="47" presetClass="entr" presetSubtype="0" fill="hold" nodeType="afterEffect">
                                  <p:stCondLst>
                                    <p:cond delay="500"/>
                                  </p:stCondLst>
                                  <p:childTnLst>
                                    <p:set>
                                      <p:cBhvr>
                                        <p:cTn id="78" dur="1" fill="hold">
                                          <p:stCondLst>
                                            <p:cond delay="0"/>
                                          </p:stCondLst>
                                        </p:cTn>
                                        <p:tgtEl>
                                          <p:spTgt spid="5">
                                            <p:txEl>
                                              <p:pRg st="9" end="9"/>
                                            </p:txEl>
                                          </p:spTgt>
                                        </p:tgtEl>
                                        <p:attrNameLst>
                                          <p:attrName>style.visibility</p:attrName>
                                        </p:attrNameLst>
                                      </p:cBhvr>
                                      <p:to>
                                        <p:strVal val="visible"/>
                                      </p:to>
                                    </p:set>
                                    <p:animEffect transition="in" filter="fade">
                                      <p:cBhvr>
                                        <p:cTn id="79" dur="1000"/>
                                        <p:tgtEl>
                                          <p:spTgt spid="5">
                                            <p:txEl>
                                              <p:pRg st="9" end="9"/>
                                            </p:txEl>
                                          </p:spTgt>
                                        </p:tgtEl>
                                      </p:cBhvr>
                                    </p:animEffect>
                                    <p:anim calcmode="lin" valueType="num">
                                      <p:cBhvr>
                                        <p:cTn id="8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8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92D8681-3764-4695-AC40-B8EE3CB8DED5}"/>
              </a:ext>
            </a:extLst>
          </p:cNvPr>
          <p:cNvSpPr>
            <a:spLocks noGrp="1"/>
          </p:cNvSpPr>
          <p:nvPr>
            <p:ph type="title"/>
          </p:nvPr>
        </p:nvSpPr>
        <p:spPr/>
        <p:txBody>
          <a:bodyPr/>
          <a:lstStyle/>
          <a:p>
            <a:r>
              <a:rPr lang="fr-FR" dirty="0"/>
              <a:t>S</a:t>
            </a:r>
          </a:p>
        </p:txBody>
      </p:sp>
      <p:sp>
        <p:nvSpPr>
          <p:cNvPr id="4" name="Espace réservé du contenu 3">
            <a:extLst>
              <a:ext uri="{FF2B5EF4-FFF2-40B4-BE49-F238E27FC236}">
                <a16:creationId xmlns:a16="http://schemas.microsoft.com/office/drawing/2014/main" id="{A0CACAFB-5599-4E79-B3B4-39A5C1ACD1C8}"/>
              </a:ext>
            </a:extLst>
          </p:cNvPr>
          <p:cNvSpPr>
            <a:spLocks noGrp="1"/>
          </p:cNvSpPr>
          <p:nvPr>
            <p:ph sz="half" idx="1"/>
          </p:nvPr>
        </p:nvSpPr>
        <p:spPr>
          <a:xfrm>
            <a:off x="236737" y="1690687"/>
            <a:ext cx="11117063" cy="4665663"/>
          </a:xfrm>
        </p:spPr>
        <p:txBody>
          <a:bodyPr>
            <a:normAutofit/>
          </a:bodyPr>
          <a:lstStyle/>
          <a:p>
            <a:pPr indent="0">
              <a:lnSpc>
                <a:spcPct val="107000"/>
              </a:lnSpc>
              <a:buNone/>
            </a:pPr>
            <a:endParaRPr lang="en-GB" sz="9800" kern="100"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9800" kern="1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D03CB858-6ADA-4A2D-BE10-A35C0BB9B54A}"/>
              </a:ext>
            </a:extLst>
          </p:cNvPr>
          <p:cNvSpPr txBox="1">
            <a:spLocks/>
          </p:cNvSpPr>
          <p:nvPr/>
        </p:nvSpPr>
        <p:spPr>
          <a:xfrm>
            <a:off x="-80619" y="-57945"/>
            <a:ext cx="9726064" cy="1383506"/>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4000" b="1" dirty="0">
                <a:solidFill>
                  <a:schemeClr val="accent5">
                    <a:lumMod val="20000"/>
                    <a:lumOff val="80000"/>
                  </a:schemeClr>
                </a:solidFill>
                <a:latin typeface="Arial" panose="020B0604020202020204" pitchFamily="34" charset="0"/>
                <a:cs typeface="Arial" panose="020B0604020202020204" pitchFamily="34" charset="0"/>
              </a:rPr>
              <a:t>Bonne recette … la </a:t>
            </a:r>
            <a:r>
              <a:rPr lang="fr-BE" sz="4000" b="1" dirty="0" err="1">
                <a:solidFill>
                  <a:schemeClr val="accent5">
                    <a:lumMod val="20000"/>
                    <a:lumOff val="80000"/>
                  </a:schemeClr>
                </a:solidFill>
                <a:latin typeface="Arial" panose="020B0604020202020204" pitchFamily="34" charset="0"/>
                <a:cs typeface="Arial" panose="020B0604020202020204" pitchFamily="34" charset="0"/>
              </a:rPr>
              <a:t>mayonaise</a:t>
            </a:r>
            <a:r>
              <a:rPr lang="fr-BE" sz="4000" b="1" dirty="0">
                <a:solidFill>
                  <a:schemeClr val="accent5">
                    <a:lumMod val="20000"/>
                    <a:lumOff val="80000"/>
                  </a:schemeClr>
                </a:solidFill>
                <a:latin typeface="Arial" panose="020B0604020202020204" pitchFamily="34" charset="0"/>
                <a:cs typeface="Arial" panose="020B0604020202020204" pitchFamily="34" charset="0"/>
              </a:rPr>
              <a:t> a pris</a:t>
            </a:r>
            <a:endParaRPr lang="fr-FR" sz="4000"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p:txBody>
          <a:bodyPr/>
          <a:lstStyle/>
          <a:p>
            <a:r>
              <a:rPr lang="fr-FR" dirty="0"/>
              <a:t>René </a:t>
            </a:r>
            <a:r>
              <a:rPr lang="fr-FR" dirty="0" err="1"/>
              <a:t>Friederici</a:t>
            </a:r>
            <a:r>
              <a:rPr lang="fr-FR" dirty="0"/>
              <a:t> - Création RC SBM - 16/03/2024</a:t>
            </a:r>
          </a:p>
        </p:txBody>
      </p:sp>
      <p:sp>
        <p:nvSpPr>
          <p:cNvPr id="5" name="TextBox 4">
            <a:extLst>
              <a:ext uri="{FF2B5EF4-FFF2-40B4-BE49-F238E27FC236}">
                <a16:creationId xmlns:a16="http://schemas.microsoft.com/office/drawing/2014/main" id="{9ECE8FC4-3A0B-6AC5-F0A8-18794036CFCB}"/>
              </a:ext>
            </a:extLst>
          </p:cNvPr>
          <p:cNvSpPr txBox="1"/>
          <p:nvPr/>
        </p:nvSpPr>
        <p:spPr>
          <a:xfrm>
            <a:off x="537468" y="1697829"/>
            <a:ext cx="11117063" cy="417935"/>
          </a:xfrm>
          <a:prstGeom prst="rect">
            <a:avLst/>
          </a:prstGeom>
          <a:noFill/>
        </p:spPr>
        <p:txBody>
          <a:bodyPr wrap="square">
            <a:spAutoFit/>
          </a:bodyPr>
          <a:lstStyle/>
          <a:p>
            <a:pPr algn="just">
              <a:lnSpc>
                <a:spcPts val="2400"/>
              </a:lnSpc>
              <a:spcBef>
                <a:spcPts val="600"/>
              </a:spcBef>
              <a:spcAft>
                <a:spcPts val="600"/>
              </a:spcAft>
            </a:pPr>
            <a:endParaRPr lang="fr-LU" sz="2800" b="1" dirty="0">
              <a:solidFill>
                <a:srgbClr val="0070C0"/>
              </a:solidFill>
            </a:endParaRPr>
          </a:p>
        </p:txBody>
      </p:sp>
      <p:pic>
        <p:nvPicPr>
          <p:cNvPr id="6" name="Picture 5">
            <a:extLst>
              <a:ext uri="{FF2B5EF4-FFF2-40B4-BE49-F238E27FC236}">
                <a16:creationId xmlns:a16="http://schemas.microsoft.com/office/drawing/2014/main" id="{9355C5C7-3F7D-BD3B-2ABB-EAFA40571CB7}"/>
              </a:ext>
            </a:extLst>
          </p:cNvPr>
          <p:cNvPicPr>
            <a:picLocks noChangeAspect="1"/>
          </p:cNvPicPr>
          <p:nvPr/>
        </p:nvPicPr>
        <p:blipFill>
          <a:blip r:embed="rId3"/>
          <a:stretch>
            <a:fillRect/>
          </a:stretch>
        </p:blipFill>
        <p:spPr>
          <a:xfrm>
            <a:off x="-1287" y="1328505"/>
            <a:ext cx="12191328" cy="3295599"/>
          </a:xfrm>
          <a:prstGeom prst="rect">
            <a:avLst/>
          </a:prstGeom>
        </p:spPr>
      </p:pic>
      <p:sp>
        <p:nvSpPr>
          <p:cNvPr id="7" name="TextBox 6">
            <a:extLst>
              <a:ext uri="{FF2B5EF4-FFF2-40B4-BE49-F238E27FC236}">
                <a16:creationId xmlns:a16="http://schemas.microsoft.com/office/drawing/2014/main" id="{3D64E4F5-555E-404E-EEAA-5D1191EA79F8}"/>
              </a:ext>
            </a:extLst>
          </p:cNvPr>
          <p:cNvSpPr txBox="1"/>
          <p:nvPr/>
        </p:nvSpPr>
        <p:spPr>
          <a:xfrm>
            <a:off x="422787" y="4847303"/>
            <a:ext cx="11356258" cy="1477328"/>
          </a:xfrm>
          <a:prstGeom prst="rect">
            <a:avLst/>
          </a:prstGeom>
          <a:noFill/>
        </p:spPr>
        <p:txBody>
          <a:bodyPr wrap="square" rtlCol="0">
            <a:spAutoFit/>
          </a:bodyPr>
          <a:lstStyle/>
          <a:p>
            <a:pPr algn="just">
              <a:lnSpc>
                <a:spcPts val="2400"/>
              </a:lnSpc>
              <a:spcBef>
                <a:spcPts val="600"/>
              </a:spcBef>
              <a:spcAft>
                <a:spcPts val="600"/>
              </a:spcAft>
            </a:pPr>
            <a:r>
              <a:rPr lang="fr-LU" sz="2000" b="1" dirty="0"/>
              <a:t>Notre première réunion statutaire avec conjoints, en soirée du 29 février 2024, précédée par une visite en entreprise. La majorité des membres fondateurs étaient présents, ensemble avec des membres du Club parrain RC Junglinster et Syrdall ainsi que quelques représentants du District.</a:t>
            </a:r>
          </a:p>
          <a:p>
            <a:pPr algn="just">
              <a:lnSpc>
                <a:spcPts val="2400"/>
              </a:lnSpc>
              <a:spcBef>
                <a:spcPts val="600"/>
              </a:spcBef>
              <a:spcAft>
                <a:spcPts val="600"/>
              </a:spcAft>
            </a:pPr>
            <a:r>
              <a:rPr lang="fr-LU" sz="2300" b="1" dirty="0">
                <a:solidFill>
                  <a:schemeClr val="accent5">
                    <a:lumMod val="75000"/>
                  </a:schemeClr>
                </a:solidFill>
              </a:rPr>
              <a:t>Soirée bien réussie ayant rassemblé quelques 80 personnes. Début hautement prometteur.</a:t>
            </a:r>
            <a:endParaRPr lang="en-GB" sz="2300" b="1" dirty="0">
              <a:solidFill>
                <a:schemeClr val="accent5">
                  <a:lumMod val="75000"/>
                </a:schemeClr>
              </a:solidFill>
            </a:endParaRPr>
          </a:p>
        </p:txBody>
      </p:sp>
      <p:pic>
        <p:nvPicPr>
          <p:cNvPr id="1026" name="Picture 2" descr="Mayonnaise recipe | Epicurious.com">
            <a:extLst>
              <a:ext uri="{FF2B5EF4-FFF2-40B4-BE49-F238E27FC236}">
                <a16:creationId xmlns:a16="http://schemas.microsoft.com/office/drawing/2014/main" id="{95AB1EAE-301B-1E87-D042-E552E7B47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6169" y="-66025"/>
            <a:ext cx="2797454" cy="13987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B579D60-E275-F995-661A-DC40B3806268}"/>
              </a:ext>
            </a:extLst>
          </p:cNvPr>
          <p:cNvSpPr>
            <a:spLocks noGrp="1"/>
          </p:cNvSpPr>
          <p:nvPr>
            <p:ph type="sldNum" sz="quarter" idx="12"/>
          </p:nvPr>
        </p:nvSpPr>
        <p:spPr/>
        <p:txBody>
          <a:bodyPr/>
          <a:lstStyle/>
          <a:p>
            <a:fld id="{0B6B15C3-3A32-4B93-B5C1-B1248E0094C7}" type="slidenum">
              <a:rPr lang="en-GB" smtClean="0"/>
              <a:t>13</a:t>
            </a:fld>
            <a:endParaRPr lang="en-GB"/>
          </a:p>
        </p:txBody>
      </p:sp>
    </p:spTree>
    <p:extLst>
      <p:ext uri="{BB962C8B-B14F-4D97-AF65-F5344CB8AC3E}">
        <p14:creationId xmlns:p14="http://schemas.microsoft.com/office/powerpoint/2010/main" val="406473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par>
                          <p:cTn id="21" fill="hold">
                            <p:stCondLst>
                              <p:cond delay="2500"/>
                            </p:stCondLst>
                            <p:childTnLst>
                              <p:par>
                                <p:cTn id="22" presetID="42" presetClass="entr" presetSubtype="0" fill="hold"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nodeType="afterEffect">
                                  <p:stCondLst>
                                    <p:cond delay="100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1000"/>
                                        <p:tgtEl>
                                          <p:spTgt spid="7">
                                            <p:txEl>
                                              <p:pRg st="0" end="0"/>
                                            </p:txEl>
                                          </p:spTgt>
                                        </p:tgtEl>
                                      </p:cBhvr>
                                    </p:animEffect>
                                    <p:anim calcmode="lin" valueType="num">
                                      <p:cBhvr>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2" presetClass="entr" presetSubtype="0" fill="hold" nodeType="afterEffect">
                                  <p:stCondLst>
                                    <p:cond delay="200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1000"/>
                                        <p:tgtEl>
                                          <p:spTgt spid="7">
                                            <p:txEl>
                                              <p:pRg st="1" end="1"/>
                                            </p:txEl>
                                          </p:spTgt>
                                        </p:tgtEl>
                                      </p:cBhvr>
                                    </p:animEffect>
                                    <p:anim calcmode="lin" valueType="num">
                                      <p:cBhvr>
                                        <p:cTn id="3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e &quot;MERCI&quot; | Le hub des innovations sociales et environnementales">
            <a:extLst>
              <a:ext uri="{FF2B5EF4-FFF2-40B4-BE49-F238E27FC236}">
                <a16:creationId xmlns:a16="http://schemas.microsoft.com/office/drawing/2014/main" id="{0CCA0518-0756-8F77-F9F6-695D5823A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77443">
            <a:off x="2512618" y="631843"/>
            <a:ext cx="6492426" cy="333864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2742E79-4EA6-49A2-998B-101273ACEF6D}"/>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6" name="TextBox 5">
            <a:extLst>
              <a:ext uri="{FF2B5EF4-FFF2-40B4-BE49-F238E27FC236}">
                <a16:creationId xmlns:a16="http://schemas.microsoft.com/office/drawing/2014/main" id="{B166932B-3CB5-4B17-BBE9-0CD50BD7FC61}"/>
              </a:ext>
            </a:extLst>
          </p:cNvPr>
          <p:cNvSpPr txBox="1"/>
          <p:nvPr/>
        </p:nvSpPr>
        <p:spPr>
          <a:xfrm>
            <a:off x="1523999" y="5160415"/>
            <a:ext cx="9960428" cy="1200329"/>
          </a:xfrm>
          <a:prstGeom prst="rect">
            <a:avLst/>
          </a:prstGeom>
          <a:noFill/>
        </p:spPr>
        <p:txBody>
          <a:bodyPr wrap="square" rtlCol="0">
            <a:spAutoFit/>
          </a:bodyPr>
          <a:lstStyle/>
          <a:p>
            <a:pPr algn="ctr"/>
            <a:r>
              <a:rPr lang="fr-LU" sz="3600" b="1" dirty="0">
                <a:solidFill>
                  <a:schemeClr val="accent1"/>
                </a:solidFill>
              </a:rPr>
              <a:t>Nous serons ravis de nous revoir lors de notre soirée de Chartering du 3 mai prochain</a:t>
            </a:r>
          </a:p>
        </p:txBody>
      </p:sp>
      <p:sp>
        <p:nvSpPr>
          <p:cNvPr id="11" name="Text Placeholder 10">
            <a:extLst>
              <a:ext uri="{FF2B5EF4-FFF2-40B4-BE49-F238E27FC236}">
                <a16:creationId xmlns:a16="http://schemas.microsoft.com/office/drawing/2014/main" id="{97579628-2BBC-4917-91C0-1FB298547F7E}"/>
              </a:ext>
            </a:extLst>
          </p:cNvPr>
          <p:cNvSpPr>
            <a:spLocks noGrp="1"/>
          </p:cNvSpPr>
          <p:nvPr>
            <p:ph type="body" sz="quarter" idx="14"/>
          </p:nvPr>
        </p:nvSpPr>
        <p:spPr/>
        <p:txBody>
          <a:bodyPr/>
          <a:lstStyle/>
          <a:p>
            <a:endParaRPr lang="en-GB" dirty="0"/>
          </a:p>
        </p:txBody>
      </p:sp>
      <p:pic>
        <p:nvPicPr>
          <p:cNvPr id="1030" name="Picture 6" descr="See the source image">
            <a:extLst>
              <a:ext uri="{FF2B5EF4-FFF2-40B4-BE49-F238E27FC236}">
                <a16:creationId xmlns:a16="http://schemas.microsoft.com/office/drawing/2014/main" id="{BC12DBA2-AB76-4163-BCEB-53E142ACC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98" y="671418"/>
            <a:ext cx="2177203" cy="21772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DE1A587-CE06-DB97-23D5-99BC734AA3BB}"/>
              </a:ext>
            </a:extLst>
          </p:cNvPr>
          <p:cNvPicPr>
            <a:picLocks noChangeAspect="1"/>
          </p:cNvPicPr>
          <p:nvPr/>
        </p:nvPicPr>
        <p:blipFill>
          <a:blip r:embed="rId5"/>
          <a:stretch>
            <a:fillRect/>
          </a:stretch>
        </p:blipFill>
        <p:spPr>
          <a:xfrm>
            <a:off x="9544050" y="6342379"/>
            <a:ext cx="1123950" cy="400050"/>
          </a:xfrm>
          <a:prstGeom prst="rect">
            <a:avLst/>
          </a:prstGeom>
        </p:spPr>
      </p:pic>
      <p:pic>
        <p:nvPicPr>
          <p:cNvPr id="1026" name="Picture 2" descr="Happy NEW ROTARY YEAR! | Rotary Club of North Penn">
            <a:extLst>
              <a:ext uri="{FF2B5EF4-FFF2-40B4-BE49-F238E27FC236}">
                <a16:creationId xmlns:a16="http://schemas.microsoft.com/office/drawing/2014/main" id="{3E256445-255D-BAE0-40FD-D9BDDFC1FE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2230" y="271615"/>
            <a:ext cx="2111539" cy="21115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249791A-9366-BFFB-A8CB-96FC26A2C402}"/>
              </a:ext>
            </a:extLst>
          </p:cNvPr>
          <p:cNvPicPr>
            <a:picLocks noChangeAspect="1"/>
          </p:cNvPicPr>
          <p:nvPr/>
        </p:nvPicPr>
        <p:blipFill>
          <a:blip r:embed="rId7"/>
          <a:stretch>
            <a:fillRect/>
          </a:stretch>
        </p:blipFill>
        <p:spPr>
          <a:xfrm>
            <a:off x="8908329" y="2704238"/>
            <a:ext cx="2949842" cy="1754326"/>
          </a:xfrm>
          <a:prstGeom prst="rect">
            <a:avLst/>
          </a:prstGeom>
        </p:spPr>
      </p:pic>
    </p:spTree>
    <p:extLst>
      <p:ext uri="{BB962C8B-B14F-4D97-AF65-F5344CB8AC3E}">
        <p14:creationId xmlns:p14="http://schemas.microsoft.com/office/powerpoint/2010/main" val="410815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100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7" presetClass="entr" presetSubtype="0" fill="hold" nodeType="afterEffect">
                                  <p:stCondLst>
                                    <p:cond delay="10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nodeType="after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7500"/>
                            </p:stCondLst>
                            <p:childTnLst>
                              <p:par>
                                <p:cTn id="29" presetID="42" presetClass="entr" presetSubtype="0" fill="hold" grpId="0" nodeType="afterEffect">
                                  <p:stCondLst>
                                    <p:cond delay="1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p:txBody>
          <a:bodyPr/>
          <a:lstStyle/>
          <a:p>
            <a:r>
              <a:rPr lang="fr-FR"/>
              <a:t>René Friederici - Création RC SBM - 16/03/2024</a:t>
            </a:r>
          </a:p>
        </p:txBody>
      </p:sp>
      <p:pic>
        <p:nvPicPr>
          <p:cNvPr id="1026" name="Picture 2" descr="clip art for save the date 20 free Cliparts | Download images on ...">
            <a:extLst>
              <a:ext uri="{FF2B5EF4-FFF2-40B4-BE49-F238E27FC236}">
                <a16:creationId xmlns:a16="http://schemas.microsoft.com/office/drawing/2014/main" id="{EAA49E82-994F-E974-E580-D8A3658C4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16" y="735778"/>
            <a:ext cx="3362324" cy="33623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resentation made during 7th Charter Day Celebration of Rotary E Club ...">
            <a:extLst>
              <a:ext uri="{FF2B5EF4-FFF2-40B4-BE49-F238E27FC236}">
                <a16:creationId xmlns:a16="http://schemas.microsoft.com/office/drawing/2014/main" id="{7DA18A46-9885-4417-08A7-15DA03B8F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549" y="136525"/>
            <a:ext cx="5943604" cy="61204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4822099-F048-2B2F-719D-9AB42530B7F1}"/>
              </a:ext>
            </a:extLst>
          </p:cNvPr>
          <p:cNvPicPr>
            <a:picLocks noChangeAspect="1"/>
          </p:cNvPicPr>
          <p:nvPr/>
        </p:nvPicPr>
        <p:blipFill>
          <a:blip r:embed="rId5"/>
          <a:stretch>
            <a:fillRect/>
          </a:stretch>
        </p:blipFill>
        <p:spPr>
          <a:xfrm>
            <a:off x="9390769" y="233363"/>
            <a:ext cx="2248775" cy="1052512"/>
          </a:xfrm>
          <a:prstGeom prst="rect">
            <a:avLst/>
          </a:prstGeom>
        </p:spPr>
      </p:pic>
      <p:pic>
        <p:nvPicPr>
          <p:cNvPr id="9" name="Picture 8">
            <a:extLst>
              <a:ext uri="{FF2B5EF4-FFF2-40B4-BE49-F238E27FC236}">
                <a16:creationId xmlns:a16="http://schemas.microsoft.com/office/drawing/2014/main" id="{A3BA1E77-FFEA-FC37-07C4-E03406FC726D}"/>
              </a:ext>
            </a:extLst>
          </p:cNvPr>
          <p:cNvPicPr>
            <a:picLocks noChangeAspect="1"/>
          </p:cNvPicPr>
          <p:nvPr/>
        </p:nvPicPr>
        <p:blipFill>
          <a:blip r:embed="rId5"/>
          <a:stretch>
            <a:fillRect/>
          </a:stretch>
        </p:blipFill>
        <p:spPr>
          <a:xfrm flipV="1">
            <a:off x="6191250" y="873919"/>
            <a:ext cx="1676394" cy="784616"/>
          </a:xfrm>
          <a:prstGeom prst="rect">
            <a:avLst/>
          </a:prstGeom>
        </p:spPr>
      </p:pic>
      <p:sp>
        <p:nvSpPr>
          <p:cNvPr id="10" name="TextBox 9">
            <a:extLst>
              <a:ext uri="{FF2B5EF4-FFF2-40B4-BE49-F238E27FC236}">
                <a16:creationId xmlns:a16="http://schemas.microsoft.com/office/drawing/2014/main" id="{05C85524-54A3-BC20-4BC9-CB7AD5A46A8D}"/>
              </a:ext>
            </a:extLst>
          </p:cNvPr>
          <p:cNvSpPr txBox="1"/>
          <p:nvPr/>
        </p:nvSpPr>
        <p:spPr>
          <a:xfrm>
            <a:off x="533840" y="4010173"/>
            <a:ext cx="4486275" cy="1815882"/>
          </a:xfrm>
          <a:prstGeom prst="rect">
            <a:avLst/>
          </a:prstGeom>
          <a:noFill/>
        </p:spPr>
        <p:txBody>
          <a:bodyPr wrap="square" rtlCol="0">
            <a:spAutoFit/>
          </a:bodyPr>
          <a:lstStyle/>
          <a:p>
            <a:pPr algn="ctr"/>
            <a:r>
              <a:rPr lang="fr-LU" sz="2800" b="1" dirty="0">
                <a:solidFill>
                  <a:srgbClr val="002060"/>
                </a:solidFill>
              </a:rPr>
              <a:t>3 mai 2024 à partir de 19h00</a:t>
            </a:r>
          </a:p>
          <a:p>
            <a:pPr algn="ctr"/>
            <a:r>
              <a:rPr lang="fr-LU" sz="2800" b="1" dirty="0">
                <a:solidFill>
                  <a:srgbClr val="002060"/>
                </a:solidFill>
              </a:rPr>
              <a:t>Restaurant Paul EISCHEN</a:t>
            </a:r>
          </a:p>
          <a:p>
            <a:pPr algn="ctr"/>
            <a:r>
              <a:rPr lang="fr-LU" sz="2800" b="1" dirty="0">
                <a:solidFill>
                  <a:srgbClr val="002060"/>
                </a:solidFill>
              </a:rPr>
              <a:t>Parc d’Activités Capellen</a:t>
            </a:r>
          </a:p>
          <a:p>
            <a:pPr algn="ctr"/>
            <a:r>
              <a:rPr lang="fr-LU" sz="2800" b="1" dirty="0">
                <a:solidFill>
                  <a:srgbClr val="002060"/>
                </a:solidFill>
              </a:rPr>
              <a:t>Inscriptions via Polaris</a:t>
            </a:r>
            <a:endParaRPr lang="en-GB" sz="2800" b="1" dirty="0">
              <a:solidFill>
                <a:srgbClr val="002060"/>
              </a:solidFill>
            </a:endParaRPr>
          </a:p>
        </p:txBody>
      </p:sp>
      <p:pic>
        <p:nvPicPr>
          <p:cNvPr id="1028" name="Picture 4" descr="Rotary Theme for 2023-2024 - Rotary District 7690">
            <a:extLst>
              <a:ext uri="{FF2B5EF4-FFF2-40B4-BE49-F238E27FC236}">
                <a16:creationId xmlns:a16="http://schemas.microsoft.com/office/drawing/2014/main" id="{BFE096DA-6EFA-CE6A-25B2-18A5964294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1759" y="125507"/>
            <a:ext cx="1676394" cy="22421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ADFA5F4-F1A0-48DD-E038-9BB4AFDDB17A}"/>
              </a:ext>
            </a:extLst>
          </p:cNvPr>
          <p:cNvSpPr>
            <a:spLocks noGrp="1"/>
          </p:cNvSpPr>
          <p:nvPr>
            <p:ph type="sldNum" sz="quarter" idx="12"/>
          </p:nvPr>
        </p:nvSpPr>
        <p:spPr/>
        <p:txBody>
          <a:bodyPr/>
          <a:lstStyle/>
          <a:p>
            <a:fld id="{0B6B15C3-3A32-4B93-B5C1-B1248E0094C7}" type="slidenum">
              <a:rPr lang="en-GB" smtClean="0"/>
              <a:t>2</a:t>
            </a:fld>
            <a:endParaRPr lang="en-GB"/>
          </a:p>
        </p:txBody>
      </p:sp>
    </p:spTree>
    <p:extLst>
      <p:ext uri="{BB962C8B-B14F-4D97-AF65-F5344CB8AC3E}">
        <p14:creationId xmlns:p14="http://schemas.microsoft.com/office/powerpoint/2010/main" val="239801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1000"/>
                                        <p:tgtEl>
                                          <p:spTgt spid="1028"/>
                                        </p:tgtEl>
                                      </p:cBhvr>
                                    </p:animEffect>
                                    <p:anim calcmode="lin" valueType="num">
                                      <p:cBhvr>
                                        <p:cTn id="34" dur="1000" fill="hold"/>
                                        <p:tgtEl>
                                          <p:spTgt spid="1028"/>
                                        </p:tgtEl>
                                        <p:attrNameLst>
                                          <p:attrName>ppt_x</p:attrName>
                                        </p:attrNameLst>
                                      </p:cBhvr>
                                      <p:tavLst>
                                        <p:tav tm="0">
                                          <p:val>
                                            <p:strVal val="#ppt_x"/>
                                          </p:val>
                                        </p:tav>
                                        <p:tav tm="100000">
                                          <p:val>
                                            <p:strVal val="#ppt_x"/>
                                          </p:val>
                                        </p:tav>
                                      </p:tavLst>
                                    </p:anim>
                                    <p:anim calcmode="lin" valueType="num">
                                      <p:cBhvr>
                                        <p:cTn id="3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p:txBody>
          <a:bodyPr/>
          <a:lstStyle/>
          <a:p>
            <a:r>
              <a:rPr lang="fr-FR"/>
              <a:t>René Friederici - Création RC SBM - 16/03/2024</a:t>
            </a:r>
          </a:p>
        </p:txBody>
      </p:sp>
      <p:pic>
        <p:nvPicPr>
          <p:cNvPr id="7" name="Picture 6">
            <a:extLst>
              <a:ext uri="{FF2B5EF4-FFF2-40B4-BE49-F238E27FC236}">
                <a16:creationId xmlns:a16="http://schemas.microsoft.com/office/drawing/2014/main" id="{05EEAEA3-F1FC-B6FD-3C72-F92FB2B1685D}"/>
              </a:ext>
            </a:extLst>
          </p:cNvPr>
          <p:cNvPicPr>
            <a:picLocks noChangeAspect="1"/>
          </p:cNvPicPr>
          <p:nvPr/>
        </p:nvPicPr>
        <p:blipFill>
          <a:blip r:embed="rId3"/>
          <a:stretch>
            <a:fillRect/>
          </a:stretch>
        </p:blipFill>
        <p:spPr>
          <a:xfrm>
            <a:off x="866775" y="-275112"/>
            <a:ext cx="10344150" cy="7364887"/>
          </a:xfrm>
          <a:prstGeom prst="rect">
            <a:avLst/>
          </a:prstGeom>
        </p:spPr>
      </p:pic>
      <p:pic>
        <p:nvPicPr>
          <p:cNvPr id="2" name="Picture 2" descr="扶輪鐘 | Richy! | Flickr">
            <a:extLst>
              <a:ext uri="{FF2B5EF4-FFF2-40B4-BE49-F238E27FC236}">
                <a16:creationId xmlns:a16="http://schemas.microsoft.com/office/drawing/2014/main" id="{A4FFDA28-4D0E-AEE2-4971-F3B0AEB02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502" y="3661819"/>
            <a:ext cx="4039824" cy="26945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24FE00E-E16B-EAC1-1E45-C08EC04FE298}"/>
              </a:ext>
            </a:extLst>
          </p:cNvPr>
          <p:cNvSpPr>
            <a:spLocks noGrp="1"/>
          </p:cNvSpPr>
          <p:nvPr>
            <p:ph type="sldNum" sz="quarter" idx="12"/>
          </p:nvPr>
        </p:nvSpPr>
        <p:spPr/>
        <p:txBody>
          <a:bodyPr/>
          <a:lstStyle/>
          <a:p>
            <a:fld id="{0B6B15C3-3A32-4B93-B5C1-B1248E0094C7}" type="slidenum">
              <a:rPr lang="en-GB" smtClean="0"/>
              <a:t>3</a:t>
            </a:fld>
            <a:endParaRPr lang="en-GB"/>
          </a:p>
        </p:txBody>
      </p:sp>
    </p:spTree>
    <p:extLst>
      <p:ext uri="{BB962C8B-B14F-4D97-AF65-F5344CB8AC3E}">
        <p14:creationId xmlns:p14="http://schemas.microsoft.com/office/powerpoint/2010/main" val="35587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92D8681-3764-4695-AC40-B8EE3CB8DED5}"/>
              </a:ext>
            </a:extLst>
          </p:cNvPr>
          <p:cNvSpPr>
            <a:spLocks noGrp="1"/>
          </p:cNvSpPr>
          <p:nvPr>
            <p:ph type="title"/>
          </p:nvPr>
        </p:nvSpPr>
        <p:spPr/>
        <p:txBody>
          <a:bodyPr/>
          <a:lstStyle/>
          <a:p>
            <a:r>
              <a:rPr lang="fr-FR" dirty="0"/>
              <a:t>S</a:t>
            </a:r>
          </a:p>
        </p:txBody>
      </p:sp>
      <p:sp>
        <p:nvSpPr>
          <p:cNvPr id="4" name="Espace réservé du contenu 3">
            <a:extLst>
              <a:ext uri="{FF2B5EF4-FFF2-40B4-BE49-F238E27FC236}">
                <a16:creationId xmlns:a16="http://schemas.microsoft.com/office/drawing/2014/main" id="{A0CACAFB-5599-4E79-B3B4-39A5C1ACD1C8}"/>
              </a:ext>
            </a:extLst>
          </p:cNvPr>
          <p:cNvSpPr>
            <a:spLocks noGrp="1"/>
          </p:cNvSpPr>
          <p:nvPr>
            <p:ph sz="half" idx="1"/>
          </p:nvPr>
        </p:nvSpPr>
        <p:spPr>
          <a:xfrm>
            <a:off x="236737" y="1690687"/>
            <a:ext cx="11117063" cy="4665663"/>
          </a:xfrm>
        </p:spPr>
        <p:txBody>
          <a:bodyPr>
            <a:normAutofit/>
          </a:bodyPr>
          <a:lstStyle/>
          <a:p>
            <a:pPr indent="0">
              <a:lnSpc>
                <a:spcPct val="107000"/>
              </a:lnSpc>
              <a:buNone/>
            </a:pPr>
            <a:endParaRPr lang="en-GB" sz="9800" kern="100"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98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2400" b="1" dirty="0">
              <a:latin typeface="Calibri" panose="020F050202020403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D03CB858-6ADA-4A2D-BE10-A35C0BB9B54A}"/>
              </a:ext>
            </a:extLst>
          </p:cNvPr>
          <p:cNvSpPr txBox="1">
            <a:spLocks/>
          </p:cNvSpPr>
          <p:nvPr/>
        </p:nvSpPr>
        <p:spPr>
          <a:xfrm>
            <a:off x="0" y="5555"/>
            <a:ext cx="12192000" cy="132556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4800" b="1" dirty="0">
                <a:solidFill>
                  <a:schemeClr val="accent5">
                    <a:lumMod val="20000"/>
                    <a:lumOff val="80000"/>
                  </a:schemeClr>
                </a:solidFill>
                <a:latin typeface="Arial" panose="020B0604020202020204" pitchFamily="34" charset="0"/>
                <a:cs typeface="Arial" panose="020B0604020202020204" pitchFamily="34" charset="0"/>
              </a:rPr>
              <a:t>Le Rotary au Gr.-D. de Luxembourg</a:t>
            </a:r>
            <a:endParaRPr lang="fr-FR" sz="4800"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a:xfrm>
            <a:off x="3866920" y="6179241"/>
            <a:ext cx="4561902" cy="583838"/>
          </a:xfrm>
        </p:spPr>
        <p:txBody>
          <a:bodyPr/>
          <a:lstStyle/>
          <a:p>
            <a:r>
              <a:rPr lang="fr-FR"/>
              <a:t>René Friederici - Création RC SBM - 16/03/2024</a:t>
            </a:r>
            <a:endParaRPr lang="fr-FR" dirty="0"/>
          </a:p>
        </p:txBody>
      </p:sp>
      <p:sp>
        <p:nvSpPr>
          <p:cNvPr id="2" name="TextBox 1">
            <a:extLst>
              <a:ext uri="{FF2B5EF4-FFF2-40B4-BE49-F238E27FC236}">
                <a16:creationId xmlns:a16="http://schemas.microsoft.com/office/drawing/2014/main" id="{50971448-77F2-FCD7-253E-B31B971F12E4}"/>
              </a:ext>
            </a:extLst>
          </p:cNvPr>
          <p:cNvSpPr txBox="1"/>
          <p:nvPr/>
        </p:nvSpPr>
        <p:spPr>
          <a:xfrm>
            <a:off x="236737" y="1485900"/>
            <a:ext cx="11488538" cy="2708434"/>
          </a:xfrm>
          <a:prstGeom prst="rect">
            <a:avLst/>
          </a:prstGeom>
          <a:noFill/>
        </p:spPr>
        <p:txBody>
          <a:bodyPr wrap="square" rtlCol="0">
            <a:spAutoFit/>
          </a:bodyPr>
          <a:lstStyle/>
          <a:p>
            <a:pPr marL="285750" indent="-285750">
              <a:lnSpc>
                <a:spcPts val="2400"/>
              </a:lnSpc>
              <a:spcBef>
                <a:spcPts val="600"/>
              </a:spcBef>
              <a:spcAft>
                <a:spcPts val="600"/>
              </a:spcAft>
              <a:buFont typeface="Wingdings" panose="05000000000000000000" pitchFamily="2" charset="2"/>
              <a:buChar char="Ø"/>
            </a:pPr>
            <a:r>
              <a:rPr lang="fr-LU" sz="2000" b="1" dirty="0"/>
              <a:t>Nombre de Clubs: 15 Clubs Rotary + 1 Club Rotaract </a:t>
            </a:r>
            <a:r>
              <a:rPr lang="fr-LU" sz="1600" b="1" dirty="0"/>
              <a:t>(30/01/2024)</a:t>
            </a:r>
          </a:p>
          <a:p>
            <a:pPr marL="285750" indent="-285750">
              <a:lnSpc>
                <a:spcPts val="2400"/>
              </a:lnSpc>
              <a:spcBef>
                <a:spcPts val="600"/>
              </a:spcBef>
              <a:spcAft>
                <a:spcPts val="600"/>
              </a:spcAft>
              <a:buFont typeface="Wingdings" panose="05000000000000000000" pitchFamily="2" charset="2"/>
              <a:buChar char="Ø"/>
            </a:pPr>
            <a:r>
              <a:rPr lang="fr-LU" sz="2000" b="1" dirty="0"/>
              <a:t>Nombre de Membres: 785 Rotariens + 23 Rotaract = 809 membres</a:t>
            </a:r>
          </a:p>
          <a:p>
            <a:pPr marL="285750" indent="-285750">
              <a:lnSpc>
                <a:spcPts val="2400"/>
              </a:lnSpc>
              <a:spcBef>
                <a:spcPts val="600"/>
              </a:spcBef>
              <a:spcAft>
                <a:spcPts val="600"/>
              </a:spcAft>
              <a:buFont typeface="Wingdings" panose="05000000000000000000" pitchFamily="2" charset="2"/>
              <a:buChar char="Ø"/>
            </a:pPr>
            <a:r>
              <a:rPr lang="fr-LU" sz="2000" b="1" dirty="0"/>
              <a:t>Moyenne par Club: 52,3 Rotariens + 23 Rotaract</a:t>
            </a:r>
          </a:p>
          <a:p>
            <a:pPr marL="285750" indent="-285750">
              <a:lnSpc>
                <a:spcPts val="2400"/>
              </a:lnSpc>
              <a:spcBef>
                <a:spcPts val="600"/>
              </a:spcBef>
              <a:spcAft>
                <a:spcPts val="600"/>
              </a:spcAft>
              <a:buFont typeface="Wingdings" panose="05000000000000000000" pitchFamily="2" charset="2"/>
              <a:buChar char="Ø"/>
            </a:pPr>
            <a:r>
              <a:rPr lang="fr-LU" sz="2000" b="1" dirty="0"/>
              <a:t>Amplitude des clubs Rotary : entre 28 et 91 membres</a:t>
            </a:r>
          </a:p>
          <a:p>
            <a:pPr marL="3943350" lvl="8" indent="-285750">
              <a:lnSpc>
                <a:spcPts val="2400"/>
              </a:lnSpc>
              <a:spcBef>
                <a:spcPts val="600"/>
              </a:spcBef>
              <a:spcAft>
                <a:spcPts val="600"/>
              </a:spcAft>
              <a:buFont typeface="Wingdings" panose="05000000000000000000" pitchFamily="2" charset="2"/>
              <a:buChar char="Ø"/>
            </a:pPr>
            <a:r>
              <a:rPr lang="fr-LU" sz="2000" b="1" dirty="0">
                <a:solidFill>
                  <a:srgbClr val="D60093"/>
                </a:solidFill>
              </a:rPr>
              <a:t>Répartition géographique :</a:t>
            </a:r>
          </a:p>
          <a:p>
            <a:pPr marL="285750" indent="-285750">
              <a:lnSpc>
                <a:spcPts val="2400"/>
              </a:lnSpc>
              <a:spcBef>
                <a:spcPts val="600"/>
              </a:spcBef>
              <a:spcAft>
                <a:spcPts val="600"/>
              </a:spcAft>
              <a:buFont typeface="Wingdings" panose="05000000000000000000" pitchFamily="2" charset="2"/>
              <a:buChar char="Ø"/>
            </a:pPr>
            <a:endParaRPr lang="en-GB" sz="2000" b="1" dirty="0"/>
          </a:p>
        </p:txBody>
      </p:sp>
      <p:pic>
        <p:nvPicPr>
          <p:cNvPr id="6" name="Picture 5">
            <a:extLst>
              <a:ext uri="{FF2B5EF4-FFF2-40B4-BE49-F238E27FC236}">
                <a16:creationId xmlns:a16="http://schemas.microsoft.com/office/drawing/2014/main" id="{39015546-4AF0-692A-3767-F009E6DFFAEC}"/>
              </a:ext>
            </a:extLst>
          </p:cNvPr>
          <p:cNvPicPr>
            <a:picLocks noChangeAspect="1"/>
          </p:cNvPicPr>
          <p:nvPr/>
        </p:nvPicPr>
        <p:blipFill>
          <a:blip r:embed="rId3"/>
          <a:stretch>
            <a:fillRect/>
          </a:stretch>
        </p:blipFill>
        <p:spPr>
          <a:xfrm>
            <a:off x="7991475" y="1643180"/>
            <a:ext cx="3557588" cy="4654642"/>
          </a:xfrm>
          <a:prstGeom prst="rect">
            <a:avLst/>
          </a:prstGeom>
        </p:spPr>
      </p:pic>
      <p:sp>
        <p:nvSpPr>
          <p:cNvPr id="7" name="Oval 6">
            <a:extLst>
              <a:ext uri="{FF2B5EF4-FFF2-40B4-BE49-F238E27FC236}">
                <a16:creationId xmlns:a16="http://schemas.microsoft.com/office/drawing/2014/main" id="{D37D9586-77C0-E504-A571-1BC7476F41BE}"/>
              </a:ext>
            </a:extLst>
          </p:cNvPr>
          <p:cNvSpPr/>
          <p:nvPr/>
        </p:nvSpPr>
        <p:spPr>
          <a:xfrm>
            <a:off x="7815263" y="3790950"/>
            <a:ext cx="1185862" cy="838200"/>
          </a:xfrm>
          <a:prstGeom prst="ellipse">
            <a:avLst/>
          </a:prstGeom>
          <a:noFill/>
          <a:ln w="38100">
            <a:solidFill>
              <a:srgbClr val="D600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a:extLst>
              <a:ext uri="{FF2B5EF4-FFF2-40B4-BE49-F238E27FC236}">
                <a16:creationId xmlns:a16="http://schemas.microsoft.com/office/drawing/2014/main" id="{E9A74401-EF99-AC47-479C-D6A9B9180715}"/>
              </a:ext>
            </a:extLst>
          </p:cNvPr>
          <p:cNvSpPr>
            <a:spLocks noGrp="1"/>
          </p:cNvSpPr>
          <p:nvPr>
            <p:ph type="sldNum" sz="quarter" idx="12"/>
          </p:nvPr>
        </p:nvSpPr>
        <p:spPr/>
        <p:txBody>
          <a:bodyPr/>
          <a:lstStyle/>
          <a:p>
            <a:fld id="{0B6B15C3-3A32-4B93-B5C1-B1248E0094C7}" type="slidenum">
              <a:rPr lang="en-GB" smtClean="0"/>
              <a:t>4</a:t>
            </a:fld>
            <a:endParaRPr lang="en-GB"/>
          </a:p>
        </p:txBody>
      </p:sp>
    </p:spTree>
    <p:extLst>
      <p:ext uri="{BB962C8B-B14F-4D97-AF65-F5344CB8AC3E}">
        <p14:creationId xmlns:p14="http://schemas.microsoft.com/office/powerpoint/2010/main" val="419200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100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nodeType="afterEffect">
                                  <p:stCondLst>
                                    <p:cond delay="10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nodeType="afterEffect">
                                  <p:stCondLst>
                                    <p:cond delay="100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2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00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11000"/>
                            </p:stCondLst>
                            <p:childTnLst>
                              <p:par>
                                <p:cTn id="40" presetID="42" presetClass="entr" presetSubtype="0" fill="hold" grpId="0" nodeType="afterEffect">
                                  <p:stCondLst>
                                    <p:cond delay="25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anim calcmode="lin" valueType="num">
                                      <p:cBhvr>
                                        <p:cTn id="43" dur="2000" fill="hold"/>
                                        <p:tgtEl>
                                          <p:spTgt spid="7"/>
                                        </p:tgtEl>
                                        <p:attrNameLst>
                                          <p:attrName>ppt_x</p:attrName>
                                        </p:attrNameLst>
                                      </p:cBhvr>
                                      <p:tavLst>
                                        <p:tav tm="0">
                                          <p:val>
                                            <p:strVal val="#ppt_x"/>
                                          </p:val>
                                        </p:tav>
                                        <p:tav tm="100000">
                                          <p:val>
                                            <p:strVal val="#ppt_x"/>
                                          </p:val>
                                        </p:tav>
                                      </p:tavLst>
                                    </p:anim>
                                    <p:anim calcmode="lin" valueType="num">
                                      <p:cBhvr>
                                        <p:cTn id="44"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92D8681-3764-4695-AC40-B8EE3CB8DED5}"/>
              </a:ext>
            </a:extLst>
          </p:cNvPr>
          <p:cNvSpPr>
            <a:spLocks noGrp="1"/>
          </p:cNvSpPr>
          <p:nvPr>
            <p:ph type="title"/>
          </p:nvPr>
        </p:nvSpPr>
        <p:spPr/>
        <p:txBody>
          <a:bodyPr/>
          <a:lstStyle/>
          <a:p>
            <a:r>
              <a:rPr lang="fr-FR" dirty="0"/>
              <a:t>S</a:t>
            </a:r>
          </a:p>
        </p:txBody>
      </p:sp>
      <p:sp>
        <p:nvSpPr>
          <p:cNvPr id="4" name="Espace réservé du contenu 3">
            <a:extLst>
              <a:ext uri="{FF2B5EF4-FFF2-40B4-BE49-F238E27FC236}">
                <a16:creationId xmlns:a16="http://schemas.microsoft.com/office/drawing/2014/main" id="{A0CACAFB-5599-4E79-B3B4-39A5C1ACD1C8}"/>
              </a:ext>
            </a:extLst>
          </p:cNvPr>
          <p:cNvSpPr>
            <a:spLocks noGrp="1"/>
          </p:cNvSpPr>
          <p:nvPr>
            <p:ph sz="half" idx="1"/>
          </p:nvPr>
        </p:nvSpPr>
        <p:spPr>
          <a:xfrm>
            <a:off x="236737" y="1690687"/>
            <a:ext cx="11117063" cy="4665663"/>
          </a:xfrm>
        </p:spPr>
        <p:txBody>
          <a:bodyPr>
            <a:normAutofit/>
          </a:bodyPr>
          <a:lstStyle/>
          <a:p>
            <a:pPr indent="0">
              <a:lnSpc>
                <a:spcPct val="107000"/>
              </a:lnSpc>
              <a:buNone/>
            </a:pPr>
            <a:endParaRPr lang="en-GB" sz="9800" kern="100"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98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2400" b="1" dirty="0">
              <a:latin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a:xfrm>
            <a:off x="3866920" y="6179241"/>
            <a:ext cx="4561902" cy="583838"/>
          </a:xfrm>
        </p:spPr>
        <p:txBody>
          <a:bodyPr/>
          <a:lstStyle/>
          <a:p>
            <a:r>
              <a:rPr lang="fr-FR"/>
              <a:t>René Friederici - Création RC SBM - 16/03/2024</a:t>
            </a:r>
            <a:endParaRPr lang="fr-FR" dirty="0"/>
          </a:p>
        </p:txBody>
      </p:sp>
      <p:sp>
        <p:nvSpPr>
          <p:cNvPr id="2" name="TextBox 1">
            <a:extLst>
              <a:ext uri="{FF2B5EF4-FFF2-40B4-BE49-F238E27FC236}">
                <a16:creationId xmlns:a16="http://schemas.microsoft.com/office/drawing/2014/main" id="{50971448-77F2-FCD7-253E-B31B971F12E4}"/>
              </a:ext>
            </a:extLst>
          </p:cNvPr>
          <p:cNvSpPr txBox="1"/>
          <p:nvPr/>
        </p:nvSpPr>
        <p:spPr>
          <a:xfrm>
            <a:off x="236737" y="1485900"/>
            <a:ext cx="11488538" cy="400110"/>
          </a:xfrm>
          <a:prstGeom prst="rect">
            <a:avLst/>
          </a:prstGeom>
          <a:noFill/>
        </p:spPr>
        <p:txBody>
          <a:bodyPr wrap="square" rtlCol="0">
            <a:spAutoFit/>
          </a:bodyPr>
          <a:lstStyle/>
          <a:p>
            <a:pPr>
              <a:lnSpc>
                <a:spcPts val="2400"/>
              </a:lnSpc>
              <a:spcBef>
                <a:spcPts val="600"/>
              </a:spcBef>
              <a:spcAft>
                <a:spcPts val="600"/>
              </a:spcAft>
            </a:pPr>
            <a:endParaRPr lang="en-GB" sz="2000" b="1" dirty="0"/>
          </a:p>
        </p:txBody>
      </p:sp>
      <p:pic>
        <p:nvPicPr>
          <p:cNvPr id="7" name="Picture 6">
            <a:extLst>
              <a:ext uri="{FF2B5EF4-FFF2-40B4-BE49-F238E27FC236}">
                <a16:creationId xmlns:a16="http://schemas.microsoft.com/office/drawing/2014/main" id="{46C24587-8EB0-C3C7-3030-394E04EC288E}"/>
              </a:ext>
            </a:extLst>
          </p:cNvPr>
          <p:cNvPicPr>
            <a:picLocks noChangeAspect="1"/>
          </p:cNvPicPr>
          <p:nvPr/>
        </p:nvPicPr>
        <p:blipFill>
          <a:blip r:embed="rId3"/>
          <a:stretch>
            <a:fillRect/>
          </a:stretch>
        </p:blipFill>
        <p:spPr>
          <a:xfrm>
            <a:off x="0" y="117808"/>
            <a:ext cx="12192000" cy="8553589"/>
          </a:xfrm>
          <a:prstGeom prst="rect">
            <a:avLst/>
          </a:prstGeom>
        </p:spPr>
      </p:pic>
      <p:sp>
        <p:nvSpPr>
          <p:cNvPr id="13" name="Rectangle: Rounded Corners 12">
            <a:extLst>
              <a:ext uri="{FF2B5EF4-FFF2-40B4-BE49-F238E27FC236}">
                <a16:creationId xmlns:a16="http://schemas.microsoft.com/office/drawing/2014/main" id="{C9582E27-398F-5131-38BF-609D7E22FB2B}"/>
              </a:ext>
            </a:extLst>
          </p:cNvPr>
          <p:cNvSpPr/>
          <p:nvPr/>
        </p:nvSpPr>
        <p:spPr>
          <a:xfrm>
            <a:off x="6160830" y="4011561"/>
            <a:ext cx="2886075" cy="2020745"/>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6987EB69-A1EC-9560-C632-753BC6CE678B}"/>
              </a:ext>
            </a:extLst>
          </p:cNvPr>
          <p:cNvSpPr/>
          <p:nvPr/>
        </p:nvSpPr>
        <p:spPr>
          <a:xfrm>
            <a:off x="4834636" y="5624349"/>
            <a:ext cx="3733800" cy="1588456"/>
          </a:xfrm>
          <a:prstGeom prst="roundRect">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F2F26651-4CCD-1259-A2A6-F5FA2254EE0B}"/>
              </a:ext>
            </a:extLst>
          </p:cNvPr>
          <p:cNvSpPr/>
          <p:nvPr/>
        </p:nvSpPr>
        <p:spPr>
          <a:xfrm>
            <a:off x="43631" y="1234398"/>
            <a:ext cx="5309267" cy="3583557"/>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7B35702-6738-7376-9D16-4604EBAB2AE1}"/>
              </a:ext>
            </a:extLst>
          </p:cNvPr>
          <p:cNvSpPr txBox="1"/>
          <p:nvPr/>
        </p:nvSpPr>
        <p:spPr>
          <a:xfrm>
            <a:off x="476250" y="4248150"/>
            <a:ext cx="2038350" cy="400110"/>
          </a:xfrm>
          <a:prstGeom prst="rect">
            <a:avLst/>
          </a:prstGeom>
          <a:noFill/>
        </p:spPr>
        <p:txBody>
          <a:bodyPr wrap="square" rtlCol="0">
            <a:spAutoFit/>
          </a:bodyPr>
          <a:lstStyle/>
          <a:p>
            <a:r>
              <a:rPr lang="fr-LU" sz="2000" b="1" dirty="0">
                <a:solidFill>
                  <a:srgbClr val="FF0000"/>
                </a:solidFill>
              </a:rPr>
              <a:t>10.217 habitants</a:t>
            </a:r>
            <a:endParaRPr lang="en-GB" sz="2000" b="1" dirty="0">
              <a:solidFill>
                <a:srgbClr val="FF0000"/>
              </a:solidFill>
            </a:endParaRPr>
          </a:p>
        </p:txBody>
      </p:sp>
      <p:sp>
        <p:nvSpPr>
          <p:cNvPr id="6" name="TextBox 5">
            <a:extLst>
              <a:ext uri="{FF2B5EF4-FFF2-40B4-BE49-F238E27FC236}">
                <a16:creationId xmlns:a16="http://schemas.microsoft.com/office/drawing/2014/main" id="{AB77D71B-40A0-118A-1173-37773A25AC92}"/>
              </a:ext>
            </a:extLst>
          </p:cNvPr>
          <p:cNvSpPr txBox="1"/>
          <p:nvPr/>
        </p:nvSpPr>
        <p:spPr>
          <a:xfrm>
            <a:off x="6235033" y="5228972"/>
            <a:ext cx="2023142" cy="400110"/>
          </a:xfrm>
          <a:prstGeom prst="rect">
            <a:avLst/>
          </a:prstGeom>
          <a:noFill/>
        </p:spPr>
        <p:txBody>
          <a:bodyPr wrap="square">
            <a:spAutoFit/>
          </a:bodyPr>
          <a:lstStyle/>
          <a:p>
            <a:r>
              <a:rPr lang="fr-LU" sz="2000" b="1" dirty="0"/>
              <a:t>10.539 habitants</a:t>
            </a:r>
            <a:endParaRPr lang="en-GB" sz="2000" b="1" dirty="0"/>
          </a:p>
        </p:txBody>
      </p:sp>
      <p:sp>
        <p:nvSpPr>
          <p:cNvPr id="10" name="TextBox 9">
            <a:extLst>
              <a:ext uri="{FF2B5EF4-FFF2-40B4-BE49-F238E27FC236}">
                <a16:creationId xmlns:a16="http://schemas.microsoft.com/office/drawing/2014/main" id="{A0E2E657-7075-64BF-5625-E516EEFD569F}"/>
              </a:ext>
            </a:extLst>
          </p:cNvPr>
          <p:cNvSpPr txBox="1"/>
          <p:nvPr/>
        </p:nvSpPr>
        <p:spPr>
          <a:xfrm>
            <a:off x="5334920" y="6403369"/>
            <a:ext cx="2023142" cy="400110"/>
          </a:xfrm>
          <a:prstGeom prst="rect">
            <a:avLst/>
          </a:prstGeom>
          <a:noFill/>
        </p:spPr>
        <p:txBody>
          <a:bodyPr wrap="square">
            <a:spAutoFit/>
          </a:bodyPr>
          <a:lstStyle/>
          <a:p>
            <a:r>
              <a:rPr lang="fr-LU" sz="2000" b="1" dirty="0">
                <a:solidFill>
                  <a:schemeClr val="accent5">
                    <a:lumMod val="75000"/>
                  </a:schemeClr>
                </a:solidFill>
              </a:rPr>
              <a:t>9.250 habitants</a:t>
            </a:r>
            <a:endParaRPr lang="en-GB" sz="2000" b="1" dirty="0">
              <a:solidFill>
                <a:schemeClr val="accent5">
                  <a:lumMod val="75000"/>
                </a:schemeClr>
              </a:solidFill>
            </a:endParaRPr>
          </a:p>
        </p:txBody>
      </p:sp>
      <p:sp>
        <p:nvSpPr>
          <p:cNvPr id="11" name="TextBox 10">
            <a:extLst>
              <a:ext uri="{FF2B5EF4-FFF2-40B4-BE49-F238E27FC236}">
                <a16:creationId xmlns:a16="http://schemas.microsoft.com/office/drawing/2014/main" id="{5635B54A-A177-A7DF-73DC-F9EF1F3688B8}"/>
              </a:ext>
            </a:extLst>
          </p:cNvPr>
          <p:cNvSpPr txBox="1"/>
          <p:nvPr/>
        </p:nvSpPr>
        <p:spPr>
          <a:xfrm>
            <a:off x="138811" y="4949333"/>
            <a:ext cx="4324350" cy="707886"/>
          </a:xfrm>
          <a:prstGeom prst="rect">
            <a:avLst/>
          </a:prstGeom>
          <a:noFill/>
        </p:spPr>
        <p:txBody>
          <a:bodyPr wrap="square" rtlCol="0">
            <a:spAutoFit/>
          </a:bodyPr>
          <a:lstStyle/>
          <a:p>
            <a:r>
              <a:rPr lang="fr-LU" sz="2000" b="1" dirty="0"/>
              <a:t>Strassen – Bertrange – Mamer =</a:t>
            </a:r>
          </a:p>
          <a:p>
            <a:r>
              <a:rPr lang="fr-LU" sz="2000" b="1" dirty="0"/>
              <a:t>Communauté totale de 30.000.- habit.</a:t>
            </a:r>
            <a:endParaRPr lang="en-GB" sz="2000" b="1" dirty="0"/>
          </a:p>
        </p:txBody>
      </p:sp>
      <p:sp>
        <p:nvSpPr>
          <p:cNvPr id="12" name="Rectangle: Rounded Corners 11">
            <a:extLst>
              <a:ext uri="{FF2B5EF4-FFF2-40B4-BE49-F238E27FC236}">
                <a16:creationId xmlns:a16="http://schemas.microsoft.com/office/drawing/2014/main" id="{A53EF329-3A4C-D66B-6F56-806BF215320D}"/>
              </a:ext>
            </a:extLst>
          </p:cNvPr>
          <p:cNvSpPr/>
          <p:nvPr/>
        </p:nvSpPr>
        <p:spPr>
          <a:xfrm>
            <a:off x="126132" y="4971223"/>
            <a:ext cx="4228878" cy="779160"/>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re 1">
            <a:extLst>
              <a:ext uri="{FF2B5EF4-FFF2-40B4-BE49-F238E27FC236}">
                <a16:creationId xmlns:a16="http://schemas.microsoft.com/office/drawing/2014/main" id="{D03CB858-6ADA-4A2D-BE10-A35C0BB9B54A}"/>
              </a:ext>
            </a:extLst>
          </p:cNvPr>
          <p:cNvSpPr txBox="1">
            <a:spLocks/>
          </p:cNvSpPr>
          <p:nvPr/>
        </p:nvSpPr>
        <p:spPr>
          <a:xfrm>
            <a:off x="0" y="5555"/>
            <a:ext cx="12192000" cy="128502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4800" b="1" dirty="0">
                <a:solidFill>
                  <a:schemeClr val="accent5">
                    <a:lumMod val="20000"/>
                    <a:lumOff val="80000"/>
                  </a:schemeClr>
                </a:solidFill>
                <a:latin typeface="Arial" panose="020B0604020202020204" pitchFamily="34" charset="0"/>
                <a:cs typeface="Arial" panose="020B0604020202020204" pitchFamily="34" charset="0"/>
              </a:rPr>
              <a:t>Communes Strassen-Bertrange -Mamer</a:t>
            </a:r>
            <a:endParaRPr lang="fr-FR" sz="4800"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9FD4AD5-23F6-DF13-3BCB-92F7EB8FDB71}"/>
              </a:ext>
            </a:extLst>
          </p:cNvPr>
          <p:cNvSpPr>
            <a:spLocks noGrp="1"/>
          </p:cNvSpPr>
          <p:nvPr>
            <p:ph type="sldNum" sz="quarter" idx="12"/>
          </p:nvPr>
        </p:nvSpPr>
        <p:spPr/>
        <p:txBody>
          <a:bodyPr/>
          <a:lstStyle/>
          <a:p>
            <a:fld id="{0B6B15C3-3A32-4B93-B5C1-B1248E0094C7}" type="slidenum">
              <a:rPr lang="en-GB" smtClean="0"/>
              <a:t>5</a:t>
            </a:fld>
            <a:endParaRPr lang="en-GB"/>
          </a:p>
        </p:txBody>
      </p:sp>
    </p:spTree>
    <p:extLst>
      <p:ext uri="{BB962C8B-B14F-4D97-AF65-F5344CB8AC3E}">
        <p14:creationId xmlns:p14="http://schemas.microsoft.com/office/powerpoint/2010/main" val="28225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nodePh="1">
                                  <p:stCondLst>
                                    <p:cond delay="0"/>
                                  </p:stCondLst>
                                  <p:endCondLst>
                                    <p:cond evt="begin" delay="0">
                                      <p:tn val="11"/>
                                    </p:cond>
                                  </p:end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47"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42" presetClass="entr" presetSubtype="0" fill="hold" grpId="0" nodeType="afterEffect">
                                  <p:stCondLst>
                                    <p:cond delay="15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5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92D8681-3764-4695-AC40-B8EE3CB8DED5}"/>
              </a:ext>
            </a:extLst>
          </p:cNvPr>
          <p:cNvSpPr>
            <a:spLocks noGrp="1"/>
          </p:cNvSpPr>
          <p:nvPr>
            <p:ph type="title"/>
          </p:nvPr>
        </p:nvSpPr>
        <p:spPr/>
        <p:txBody>
          <a:bodyPr/>
          <a:lstStyle/>
          <a:p>
            <a:r>
              <a:rPr lang="fr-FR" dirty="0"/>
              <a:t>S</a:t>
            </a:r>
          </a:p>
        </p:txBody>
      </p:sp>
      <p:sp>
        <p:nvSpPr>
          <p:cNvPr id="4" name="Espace réservé du contenu 3">
            <a:extLst>
              <a:ext uri="{FF2B5EF4-FFF2-40B4-BE49-F238E27FC236}">
                <a16:creationId xmlns:a16="http://schemas.microsoft.com/office/drawing/2014/main" id="{A0CACAFB-5599-4E79-B3B4-39A5C1ACD1C8}"/>
              </a:ext>
            </a:extLst>
          </p:cNvPr>
          <p:cNvSpPr>
            <a:spLocks noGrp="1"/>
          </p:cNvSpPr>
          <p:nvPr>
            <p:ph sz="half" idx="1"/>
          </p:nvPr>
        </p:nvSpPr>
        <p:spPr>
          <a:xfrm>
            <a:off x="236737" y="1690687"/>
            <a:ext cx="11117063" cy="4665663"/>
          </a:xfrm>
        </p:spPr>
        <p:txBody>
          <a:bodyPr>
            <a:normAutofit/>
          </a:bodyPr>
          <a:lstStyle/>
          <a:p>
            <a:pPr indent="0">
              <a:lnSpc>
                <a:spcPct val="107000"/>
              </a:lnSpc>
              <a:buNone/>
            </a:pPr>
            <a:endParaRPr lang="en-GB" sz="9800" kern="100"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98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2400" b="1" dirty="0">
              <a:latin typeface="Calibri" panose="020F050202020403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D03CB858-6ADA-4A2D-BE10-A35C0BB9B54A}"/>
              </a:ext>
            </a:extLst>
          </p:cNvPr>
          <p:cNvSpPr txBox="1">
            <a:spLocks/>
          </p:cNvSpPr>
          <p:nvPr/>
        </p:nvSpPr>
        <p:spPr>
          <a:xfrm>
            <a:off x="0" y="5555"/>
            <a:ext cx="12192000" cy="1325563"/>
          </a:xfrm>
          <a:prstGeom prst="rect">
            <a:avLst/>
          </a:prstGeom>
          <a:solidFill>
            <a:srgbClr val="00B0F0"/>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4800" b="1" dirty="0">
                <a:solidFill>
                  <a:schemeClr val="accent5">
                    <a:lumMod val="20000"/>
                    <a:lumOff val="80000"/>
                  </a:schemeClr>
                </a:solidFill>
                <a:latin typeface="Arial" panose="020B0604020202020204" pitchFamily="34" charset="0"/>
                <a:cs typeface="Arial" panose="020B0604020202020204" pitchFamily="34" charset="0"/>
              </a:rPr>
              <a:t>Evolution de la population</a:t>
            </a:r>
          </a:p>
          <a:p>
            <a:pPr algn="ctr"/>
            <a:r>
              <a:rPr lang="fr-BE" sz="4800" b="1" dirty="0">
                <a:solidFill>
                  <a:schemeClr val="accent5">
                    <a:lumMod val="20000"/>
                    <a:lumOff val="80000"/>
                  </a:schemeClr>
                </a:solidFill>
                <a:latin typeface="Arial" panose="020B0604020202020204" pitchFamily="34" charset="0"/>
                <a:cs typeface="Arial" panose="020B0604020202020204" pitchFamily="34" charset="0"/>
              </a:rPr>
              <a:t>Exemple: Mamer-Capellen</a:t>
            </a:r>
            <a:endParaRPr lang="fr-FR" sz="4800"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a:xfrm>
            <a:off x="3866920" y="6179241"/>
            <a:ext cx="4561902" cy="583838"/>
          </a:xfrm>
        </p:spPr>
        <p:txBody>
          <a:bodyPr/>
          <a:lstStyle/>
          <a:p>
            <a:r>
              <a:rPr lang="fr-FR"/>
              <a:t>René Friederici - Création RC SBM - 16/03/2024</a:t>
            </a:r>
            <a:endParaRPr lang="fr-FR" dirty="0"/>
          </a:p>
        </p:txBody>
      </p:sp>
      <p:sp>
        <p:nvSpPr>
          <p:cNvPr id="2" name="TextBox 1">
            <a:extLst>
              <a:ext uri="{FF2B5EF4-FFF2-40B4-BE49-F238E27FC236}">
                <a16:creationId xmlns:a16="http://schemas.microsoft.com/office/drawing/2014/main" id="{50971448-77F2-FCD7-253E-B31B971F12E4}"/>
              </a:ext>
            </a:extLst>
          </p:cNvPr>
          <p:cNvSpPr txBox="1"/>
          <p:nvPr/>
        </p:nvSpPr>
        <p:spPr>
          <a:xfrm>
            <a:off x="236737" y="1485900"/>
            <a:ext cx="11488538" cy="400110"/>
          </a:xfrm>
          <a:prstGeom prst="rect">
            <a:avLst/>
          </a:prstGeom>
          <a:noFill/>
        </p:spPr>
        <p:txBody>
          <a:bodyPr wrap="square" rtlCol="0">
            <a:spAutoFit/>
          </a:bodyPr>
          <a:lstStyle/>
          <a:p>
            <a:pPr>
              <a:lnSpc>
                <a:spcPts val="2400"/>
              </a:lnSpc>
              <a:spcBef>
                <a:spcPts val="600"/>
              </a:spcBef>
              <a:spcAft>
                <a:spcPts val="600"/>
              </a:spcAft>
            </a:pPr>
            <a:endParaRPr lang="en-GB" sz="2000" b="1" dirty="0"/>
          </a:p>
        </p:txBody>
      </p:sp>
      <p:pic>
        <p:nvPicPr>
          <p:cNvPr id="10" name="Picture 9">
            <a:extLst>
              <a:ext uri="{FF2B5EF4-FFF2-40B4-BE49-F238E27FC236}">
                <a16:creationId xmlns:a16="http://schemas.microsoft.com/office/drawing/2014/main" id="{B5468385-DEF1-3A02-1ED0-AC45E2E36231}"/>
              </a:ext>
            </a:extLst>
          </p:cNvPr>
          <p:cNvPicPr>
            <a:picLocks noChangeAspect="1"/>
          </p:cNvPicPr>
          <p:nvPr/>
        </p:nvPicPr>
        <p:blipFill>
          <a:blip r:embed="rId3"/>
          <a:stretch>
            <a:fillRect/>
          </a:stretch>
        </p:blipFill>
        <p:spPr>
          <a:xfrm>
            <a:off x="3838575" y="1457325"/>
            <a:ext cx="7976891" cy="5448501"/>
          </a:xfrm>
          <a:prstGeom prst="rect">
            <a:avLst/>
          </a:prstGeom>
        </p:spPr>
      </p:pic>
      <p:sp>
        <p:nvSpPr>
          <p:cNvPr id="11" name="TextBox 10">
            <a:extLst>
              <a:ext uri="{FF2B5EF4-FFF2-40B4-BE49-F238E27FC236}">
                <a16:creationId xmlns:a16="http://schemas.microsoft.com/office/drawing/2014/main" id="{CE9C9888-710C-5508-C247-3E5E0EC2D34A}"/>
              </a:ext>
            </a:extLst>
          </p:cNvPr>
          <p:cNvSpPr txBox="1"/>
          <p:nvPr/>
        </p:nvSpPr>
        <p:spPr>
          <a:xfrm>
            <a:off x="19050" y="1485900"/>
            <a:ext cx="4133850" cy="3416320"/>
          </a:xfrm>
          <a:prstGeom prst="rect">
            <a:avLst/>
          </a:prstGeom>
          <a:noFill/>
        </p:spPr>
        <p:txBody>
          <a:bodyPr wrap="square" rtlCol="0">
            <a:spAutoFit/>
          </a:bodyPr>
          <a:lstStyle/>
          <a:p>
            <a:r>
              <a:rPr lang="fr-LU" dirty="0"/>
              <a:t>Evolution Population sur l’exemple de la commune de </a:t>
            </a:r>
            <a:r>
              <a:rPr lang="fr-LU" b="1" dirty="0"/>
              <a:t>Mamer</a:t>
            </a:r>
            <a:r>
              <a:rPr lang="fr-LU" dirty="0"/>
              <a:t>:</a:t>
            </a:r>
          </a:p>
          <a:p>
            <a:r>
              <a:rPr lang="fr-LU" dirty="0"/>
              <a:t>1985 =  5.881 habitants</a:t>
            </a:r>
          </a:p>
          <a:p>
            <a:r>
              <a:rPr lang="fr-LU" b="1" dirty="0"/>
              <a:t>2024 = 10.217 habitants</a:t>
            </a:r>
          </a:p>
          <a:p>
            <a:endParaRPr lang="fr-LU" b="1" dirty="0"/>
          </a:p>
          <a:p>
            <a:r>
              <a:rPr lang="fr-LU" b="1" dirty="0"/>
              <a:t>Evolution</a:t>
            </a:r>
            <a:r>
              <a:rPr lang="fr-LU" dirty="0"/>
              <a:t>/38 ans: </a:t>
            </a:r>
            <a:r>
              <a:rPr lang="fr-LU" b="1" dirty="0"/>
              <a:t>+ 73,7 % </a:t>
            </a:r>
            <a:r>
              <a:rPr lang="fr-LU" dirty="0"/>
              <a:t>= 2,1 %/an.</a:t>
            </a:r>
          </a:p>
          <a:p>
            <a:endParaRPr lang="fr-LU" dirty="0"/>
          </a:p>
          <a:p>
            <a:r>
              <a:rPr lang="fr-LU" dirty="0"/>
              <a:t>D’une façon générale, au </a:t>
            </a:r>
            <a:r>
              <a:rPr lang="fr-LU" dirty="0" err="1"/>
              <a:t>Gr-D</a:t>
            </a:r>
            <a:r>
              <a:rPr lang="fr-LU" dirty="0"/>
              <a:t>. </a:t>
            </a:r>
            <a:r>
              <a:rPr lang="fr-LU" dirty="0" err="1"/>
              <a:t>Luxbg</a:t>
            </a:r>
            <a:r>
              <a:rPr lang="fr-LU" dirty="0"/>
              <a:t>.</a:t>
            </a:r>
          </a:p>
          <a:p>
            <a:r>
              <a:rPr lang="fr-LU" b="1" dirty="0"/>
              <a:t>50% </a:t>
            </a:r>
            <a:r>
              <a:rPr lang="fr-LU" b="1" dirty="0" err="1"/>
              <a:t>nat</a:t>
            </a:r>
            <a:r>
              <a:rPr lang="fr-LU" b="1" dirty="0"/>
              <a:t>. </a:t>
            </a:r>
            <a:r>
              <a:rPr lang="fr-LU" b="1" dirty="0" err="1"/>
              <a:t>Luxbgse</a:t>
            </a:r>
            <a:r>
              <a:rPr lang="fr-LU" b="1" dirty="0"/>
              <a:t>. / 50% non-</a:t>
            </a:r>
            <a:r>
              <a:rPr lang="fr-LU" b="1" dirty="0" err="1"/>
              <a:t>luxbgs</a:t>
            </a:r>
            <a:r>
              <a:rPr lang="fr-LU" b="1" dirty="0"/>
              <a:t>.</a:t>
            </a:r>
          </a:p>
          <a:p>
            <a:endParaRPr lang="fr-LU" b="1" dirty="0"/>
          </a:p>
          <a:p>
            <a:r>
              <a:rPr lang="fr-LU" dirty="0"/>
              <a:t>Nombre des </a:t>
            </a:r>
            <a:r>
              <a:rPr lang="fr-LU" b="1" dirty="0"/>
              <a:t>frontaliers</a:t>
            </a:r>
            <a:r>
              <a:rPr lang="fr-LU" dirty="0"/>
              <a:t> est de 197.000.- </a:t>
            </a:r>
          </a:p>
          <a:p>
            <a:r>
              <a:rPr lang="fr-LU" dirty="0"/>
              <a:t>= 46,3 % des emplois salariés.</a:t>
            </a:r>
            <a:endParaRPr lang="en-GB" dirty="0"/>
          </a:p>
        </p:txBody>
      </p:sp>
      <p:pic>
        <p:nvPicPr>
          <p:cNvPr id="6" name="Picture 5">
            <a:extLst>
              <a:ext uri="{FF2B5EF4-FFF2-40B4-BE49-F238E27FC236}">
                <a16:creationId xmlns:a16="http://schemas.microsoft.com/office/drawing/2014/main" id="{B8927663-9837-926E-E6B3-EC19B54C7472}"/>
              </a:ext>
            </a:extLst>
          </p:cNvPr>
          <p:cNvPicPr>
            <a:picLocks noChangeAspect="1"/>
          </p:cNvPicPr>
          <p:nvPr/>
        </p:nvPicPr>
        <p:blipFill>
          <a:blip r:embed="rId4"/>
          <a:stretch>
            <a:fillRect/>
          </a:stretch>
        </p:blipFill>
        <p:spPr>
          <a:xfrm>
            <a:off x="52158" y="5114831"/>
            <a:ext cx="3814762" cy="1737614"/>
          </a:xfrm>
          <a:prstGeom prst="rect">
            <a:avLst/>
          </a:prstGeom>
        </p:spPr>
      </p:pic>
      <p:sp>
        <p:nvSpPr>
          <p:cNvPr id="5" name="Rectangle: Rounded Corners 4">
            <a:extLst>
              <a:ext uri="{FF2B5EF4-FFF2-40B4-BE49-F238E27FC236}">
                <a16:creationId xmlns:a16="http://schemas.microsoft.com/office/drawing/2014/main" id="{0D0AA2AB-AD0F-A40D-E3D8-516DDD9E38FF}"/>
              </a:ext>
            </a:extLst>
          </p:cNvPr>
          <p:cNvSpPr/>
          <p:nvPr/>
        </p:nvSpPr>
        <p:spPr>
          <a:xfrm>
            <a:off x="-71141" y="1359042"/>
            <a:ext cx="3939739" cy="3604125"/>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AD8C6107-EA52-7706-9A77-3347D464CBED}"/>
              </a:ext>
            </a:extLst>
          </p:cNvPr>
          <p:cNvSpPr>
            <a:spLocks noGrp="1"/>
          </p:cNvSpPr>
          <p:nvPr>
            <p:ph type="sldNum" sz="quarter" idx="12"/>
          </p:nvPr>
        </p:nvSpPr>
        <p:spPr/>
        <p:txBody>
          <a:bodyPr/>
          <a:lstStyle/>
          <a:p>
            <a:fld id="{0B6B15C3-3A32-4B93-B5C1-B1248E0094C7}" type="slidenum">
              <a:rPr lang="en-GB" smtClean="0"/>
              <a:t>6</a:t>
            </a:fld>
            <a:endParaRPr lang="en-GB"/>
          </a:p>
        </p:txBody>
      </p:sp>
    </p:spTree>
    <p:extLst>
      <p:ext uri="{BB962C8B-B14F-4D97-AF65-F5344CB8AC3E}">
        <p14:creationId xmlns:p14="http://schemas.microsoft.com/office/powerpoint/2010/main" val="19902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nodePh="1">
                                  <p:stCondLst>
                                    <p:cond delay="500"/>
                                  </p:stCondLst>
                                  <p:endCondLst>
                                    <p:cond evt="begin" delay="0">
                                      <p:tn val="11"/>
                                    </p:cond>
                                  </p:end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47"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92D8681-3764-4695-AC40-B8EE3CB8DED5}"/>
              </a:ext>
            </a:extLst>
          </p:cNvPr>
          <p:cNvSpPr>
            <a:spLocks noGrp="1"/>
          </p:cNvSpPr>
          <p:nvPr>
            <p:ph type="title"/>
          </p:nvPr>
        </p:nvSpPr>
        <p:spPr/>
        <p:txBody>
          <a:bodyPr/>
          <a:lstStyle/>
          <a:p>
            <a:r>
              <a:rPr lang="fr-FR" dirty="0"/>
              <a:t>S</a:t>
            </a:r>
          </a:p>
        </p:txBody>
      </p:sp>
      <p:sp>
        <p:nvSpPr>
          <p:cNvPr id="4" name="Espace réservé du contenu 3">
            <a:extLst>
              <a:ext uri="{FF2B5EF4-FFF2-40B4-BE49-F238E27FC236}">
                <a16:creationId xmlns:a16="http://schemas.microsoft.com/office/drawing/2014/main" id="{A0CACAFB-5599-4E79-B3B4-39A5C1ACD1C8}"/>
              </a:ext>
            </a:extLst>
          </p:cNvPr>
          <p:cNvSpPr>
            <a:spLocks noGrp="1"/>
          </p:cNvSpPr>
          <p:nvPr>
            <p:ph sz="half" idx="1"/>
          </p:nvPr>
        </p:nvSpPr>
        <p:spPr>
          <a:xfrm>
            <a:off x="236737" y="1690687"/>
            <a:ext cx="11117063" cy="4665663"/>
          </a:xfrm>
        </p:spPr>
        <p:txBody>
          <a:bodyPr>
            <a:normAutofit/>
          </a:bodyPr>
          <a:lstStyle/>
          <a:p>
            <a:pPr indent="0">
              <a:lnSpc>
                <a:spcPct val="107000"/>
              </a:lnSpc>
              <a:buNone/>
            </a:pPr>
            <a:endParaRPr lang="en-GB" sz="9800" kern="100"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98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2400" b="1" dirty="0">
              <a:latin typeface="Calibri" panose="020F050202020403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D03CB858-6ADA-4A2D-BE10-A35C0BB9B54A}"/>
              </a:ext>
            </a:extLst>
          </p:cNvPr>
          <p:cNvSpPr txBox="1">
            <a:spLocks/>
          </p:cNvSpPr>
          <p:nvPr/>
        </p:nvSpPr>
        <p:spPr>
          <a:xfrm>
            <a:off x="0" y="5555"/>
            <a:ext cx="12192000" cy="1325563"/>
          </a:xfrm>
          <a:prstGeom prst="rect">
            <a:avLst/>
          </a:prstGeom>
          <a:solidFill>
            <a:srgbClr val="00B0F0"/>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4800" b="1" dirty="0">
                <a:solidFill>
                  <a:schemeClr val="accent5">
                    <a:lumMod val="20000"/>
                    <a:lumOff val="80000"/>
                  </a:schemeClr>
                </a:solidFill>
                <a:latin typeface="Arial" panose="020B0604020202020204" pitchFamily="34" charset="0"/>
                <a:cs typeface="Arial" panose="020B0604020202020204" pitchFamily="34" charset="0"/>
              </a:rPr>
              <a:t>Quelques données quant au</a:t>
            </a:r>
          </a:p>
          <a:p>
            <a:pPr algn="ctr"/>
            <a:r>
              <a:rPr lang="fr-BE" sz="4800" b="1" dirty="0">
                <a:solidFill>
                  <a:schemeClr val="accent5">
                    <a:lumMod val="20000"/>
                    <a:lumOff val="80000"/>
                  </a:schemeClr>
                </a:solidFill>
                <a:latin typeface="Arial" panose="020B0604020202020204" pitchFamily="34" charset="0"/>
                <a:cs typeface="Arial" panose="020B0604020202020204" pitchFamily="34" charset="0"/>
              </a:rPr>
              <a:t>RC-SBM / Zone: 11</a:t>
            </a:r>
            <a:endParaRPr lang="fr-FR" sz="4800"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a:xfrm>
            <a:off x="3866920" y="6179241"/>
            <a:ext cx="4561902" cy="583838"/>
          </a:xfrm>
        </p:spPr>
        <p:txBody>
          <a:bodyPr/>
          <a:lstStyle/>
          <a:p>
            <a:r>
              <a:rPr lang="fr-FR"/>
              <a:t>René Friederici - Création RC SBM - 16/03/2024</a:t>
            </a:r>
            <a:endParaRPr lang="fr-FR" dirty="0"/>
          </a:p>
        </p:txBody>
      </p:sp>
      <p:sp>
        <p:nvSpPr>
          <p:cNvPr id="2" name="TextBox 1">
            <a:extLst>
              <a:ext uri="{FF2B5EF4-FFF2-40B4-BE49-F238E27FC236}">
                <a16:creationId xmlns:a16="http://schemas.microsoft.com/office/drawing/2014/main" id="{50971448-77F2-FCD7-253E-B31B971F12E4}"/>
              </a:ext>
            </a:extLst>
          </p:cNvPr>
          <p:cNvSpPr txBox="1"/>
          <p:nvPr/>
        </p:nvSpPr>
        <p:spPr>
          <a:xfrm>
            <a:off x="236736" y="1485900"/>
            <a:ext cx="11640631" cy="4862870"/>
          </a:xfrm>
          <a:prstGeom prst="rect">
            <a:avLst/>
          </a:prstGeom>
          <a:noFill/>
        </p:spPr>
        <p:txBody>
          <a:bodyPr wrap="square" rtlCol="0">
            <a:spAutoFit/>
          </a:bodyPr>
          <a:lstStyle/>
          <a:p>
            <a:pPr marL="285750" indent="-285750">
              <a:lnSpc>
                <a:spcPts val="2400"/>
              </a:lnSpc>
              <a:spcBef>
                <a:spcPts val="600"/>
              </a:spcBef>
              <a:spcAft>
                <a:spcPts val="600"/>
              </a:spcAft>
              <a:buFont typeface="Wingdings" panose="05000000000000000000" pitchFamily="2" charset="2"/>
              <a:buChar char="Ø"/>
            </a:pPr>
            <a:r>
              <a:rPr lang="fr-LU" sz="2400" b="1" dirty="0"/>
              <a:t>Membres fondateurs: 39 membres, dont 7 femmes et 31 hommes ( 17,9 % de femmes)</a:t>
            </a:r>
          </a:p>
          <a:p>
            <a:pPr marL="285750" indent="-285750">
              <a:lnSpc>
                <a:spcPts val="2400"/>
              </a:lnSpc>
              <a:spcBef>
                <a:spcPts val="600"/>
              </a:spcBef>
              <a:spcAft>
                <a:spcPts val="600"/>
              </a:spcAft>
              <a:buFont typeface="Wingdings" panose="05000000000000000000" pitchFamily="2" charset="2"/>
              <a:buChar char="Ø"/>
            </a:pPr>
            <a:r>
              <a:rPr lang="fr-LU" sz="2000" b="1" dirty="0"/>
              <a:t>Age moyen:  = 49,8 ans</a:t>
            </a:r>
          </a:p>
          <a:p>
            <a:pPr marL="285750" indent="-285750">
              <a:lnSpc>
                <a:spcPts val="2400"/>
              </a:lnSpc>
              <a:spcBef>
                <a:spcPts val="600"/>
              </a:spcBef>
              <a:spcAft>
                <a:spcPts val="600"/>
              </a:spcAft>
              <a:buFont typeface="Wingdings" panose="05000000000000000000" pitchFamily="2" charset="2"/>
              <a:buChar char="Ø"/>
            </a:pPr>
            <a:r>
              <a:rPr lang="fr-LU" sz="2000" b="1" dirty="0"/>
              <a:t>Amplitude des âges entre 32 et 60 ans (forte concentration entre 40 et 55 ans)</a:t>
            </a:r>
          </a:p>
          <a:p>
            <a:pPr marL="285750" indent="-285750">
              <a:lnSpc>
                <a:spcPts val="2400"/>
              </a:lnSpc>
              <a:spcBef>
                <a:spcPts val="600"/>
              </a:spcBef>
              <a:spcAft>
                <a:spcPts val="600"/>
              </a:spcAft>
              <a:buFont typeface="Wingdings" panose="05000000000000000000" pitchFamily="2" charset="2"/>
              <a:buChar char="Ø"/>
            </a:pPr>
            <a:r>
              <a:rPr lang="fr-LU" sz="2000" b="1" dirty="0"/>
              <a:t>Répartition des professions: représentative de la communauté autour de la capitale (bon réseau </a:t>
            </a:r>
            <a:r>
              <a:rPr lang="fr-LU" sz="2000" b="1" dirty="0" err="1"/>
              <a:t>profess</a:t>
            </a:r>
            <a:r>
              <a:rPr lang="fr-LU" sz="2000" b="1" dirty="0"/>
              <a:t>.)</a:t>
            </a:r>
          </a:p>
          <a:p>
            <a:pPr marL="285750" indent="-285750">
              <a:lnSpc>
                <a:spcPts val="2400"/>
              </a:lnSpc>
              <a:spcBef>
                <a:spcPts val="600"/>
              </a:spcBef>
              <a:spcAft>
                <a:spcPts val="600"/>
              </a:spcAft>
              <a:buFont typeface="Wingdings" panose="05000000000000000000" pitchFamily="2" charset="2"/>
              <a:buChar char="Ø"/>
            </a:pPr>
            <a:r>
              <a:rPr lang="fr-LU" sz="2000" b="1" dirty="0"/>
              <a:t>Siège</a:t>
            </a:r>
            <a:r>
              <a:rPr lang="en-GB" sz="2000" b="1" dirty="0"/>
              <a:t>: Strassen – Hôtel Olivier, 140a, </a:t>
            </a:r>
            <a:r>
              <a:rPr lang="en-GB" sz="2000" b="1" dirty="0" err="1"/>
              <a:t>rte</a:t>
            </a:r>
            <a:r>
              <a:rPr lang="en-GB" sz="2000" b="1" dirty="0"/>
              <a:t> </a:t>
            </a:r>
            <a:r>
              <a:rPr lang="en-GB" sz="2000" b="1" dirty="0" err="1"/>
              <a:t>d’Arlon</a:t>
            </a:r>
            <a:r>
              <a:rPr lang="en-GB" sz="2000" b="1" dirty="0"/>
              <a:t> - </a:t>
            </a:r>
            <a:r>
              <a:rPr lang="en-GB" sz="2000" b="1" dirty="0" err="1"/>
              <a:t>chaque</a:t>
            </a:r>
            <a:r>
              <a:rPr lang="en-GB" sz="2000" b="1" dirty="0"/>
              <a:t> 1er </a:t>
            </a:r>
            <a:r>
              <a:rPr lang="en-GB" sz="2000" b="1" dirty="0" err="1"/>
              <a:t>mardi</a:t>
            </a:r>
            <a:r>
              <a:rPr lang="en-GB" sz="2000" b="1" dirty="0"/>
              <a:t> entre 12h00 et 14h00</a:t>
            </a:r>
          </a:p>
          <a:p>
            <a:pPr marL="285750" indent="-285750">
              <a:lnSpc>
                <a:spcPts val="2400"/>
              </a:lnSpc>
              <a:spcBef>
                <a:spcPts val="600"/>
              </a:spcBef>
              <a:spcAft>
                <a:spcPts val="600"/>
              </a:spcAft>
              <a:buFont typeface="Wingdings" panose="05000000000000000000" pitchFamily="2" charset="2"/>
              <a:buChar char="Ø"/>
            </a:pPr>
            <a:r>
              <a:rPr lang="en-GB" sz="2000" b="1" dirty="0"/>
              <a:t>2 reunions par </a:t>
            </a:r>
            <a:r>
              <a:rPr lang="en-GB" sz="2000" b="1" dirty="0" err="1"/>
              <a:t>mois</a:t>
            </a:r>
            <a:r>
              <a:rPr lang="en-GB" sz="2000" b="1" dirty="0"/>
              <a:t>:</a:t>
            </a:r>
          </a:p>
          <a:p>
            <a:pPr marL="742950" lvl="1" indent="-285750">
              <a:lnSpc>
                <a:spcPts val="2400"/>
              </a:lnSpc>
              <a:spcBef>
                <a:spcPts val="600"/>
              </a:spcBef>
              <a:spcAft>
                <a:spcPts val="600"/>
              </a:spcAft>
              <a:buFont typeface="Wingdings" panose="05000000000000000000" pitchFamily="2" charset="2"/>
              <a:buChar char="Ø"/>
            </a:pPr>
            <a:r>
              <a:rPr lang="en-GB" sz="2000" b="1" dirty="0"/>
              <a:t>1ere reunion: 1er </a:t>
            </a:r>
            <a:r>
              <a:rPr lang="en-GB" sz="2000" b="1" dirty="0" err="1"/>
              <a:t>mardi</a:t>
            </a:r>
            <a:r>
              <a:rPr lang="en-GB" sz="2000" b="1" dirty="0"/>
              <a:t> du </a:t>
            </a:r>
            <a:r>
              <a:rPr lang="en-GB" sz="2000" b="1" dirty="0" err="1"/>
              <a:t>mois</a:t>
            </a:r>
            <a:r>
              <a:rPr lang="en-GB" sz="2000" b="1" dirty="0"/>
              <a:t> entre 12h00 et 14h00</a:t>
            </a:r>
          </a:p>
          <a:p>
            <a:pPr marL="742950" lvl="1" indent="-285750">
              <a:lnSpc>
                <a:spcPts val="2400"/>
              </a:lnSpc>
              <a:spcBef>
                <a:spcPts val="600"/>
              </a:spcBef>
              <a:spcAft>
                <a:spcPts val="600"/>
              </a:spcAft>
              <a:buFont typeface="Wingdings" panose="05000000000000000000" pitchFamily="2" charset="2"/>
              <a:buChar char="Ø"/>
            </a:pPr>
            <a:r>
              <a:rPr lang="en-GB" sz="2000" b="1" dirty="0"/>
              <a:t>2e reunion: </a:t>
            </a:r>
            <a:r>
              <a:rPr lang="en-GB" sz="2000" b="1" dirty="0" err="1"/>
              <a:t>alternativement</a:t>
            </a:r>
            <a:r>
              <a:rPr lang="en-GB" sz="2000" b="1" dirty="0"/>
              <a:t>: petit-déjeuner de 7h30 à 8h30 (sera mis </a:t>
            </a:r>
            <a:r>
              <a:rPr lang="en-GB" sz="2000" b="1" dirty="0" err="1"/>
              <a:t>en</a:t>
            </a:r>
            <a:r>
              <a:rPr lang="en-GB" sz="2000" b="1" dirty="0"/>
              <a:t> test </a:t>
            </a:r>
            <a:r>
              <a:rPr lang="en-GB" sz="2000" b="1" dirty="0" err="1"/>
              <a:t>prochainement</a:t>
            </a:r>
            <a:r>
              <a:rPr lang="en-GB" sz="2000" b="1" dirty="0"/>
              <a:t> ) resp.:</a:t>
            </a:r>
          </a:p>
          <a:p>
            <a:pPr marL="1200150" lvl="2" indent="-285750">
              <a:lnSpc>
                <a:spcPts val="2400"/>
              </a:lnSpc>
              <a:spcBef>
                <a:spcPts val="600"/>
              </a:spcBef>
              <a:spcAft>
                <a:spcPts val="600"/>
              </a:spcAft>
              <a:buFont typeface="Wingdings" panose="05000000000000000000" pitchFamily="2" charset="2"/>
              <a:buChar char="Ø"/>
            </a:pPr>
            <a:r>
              <a:rPr lang="en-GB" sz="2000" b="1" dirty="0" err="1"/>
              <a:t>en</a:t>
            </a:r>
            <a:r>
              <a:rPr lang="en-GB" sz="2000" b="1" dirty="0"/>
              <a:t> soirée: avec </a:t>
            </a:r>
            <a:r>
              <a:rPr lang="en-GB" sz="2000" b="1" dirty="0" err="1"/>
              <a:t>visite</a:t>
            </a:r>
            <a:r>
              <a:rPr lang="en-GB" sz="2000" b="1" dirty="0"/>
              <a:t> </a:t>
            </a:r>
            <a:r>
              <a:rPr lang="en-GB" sz="2000" b="1" dirty="0" err="1"/>
              <a:t>d’entreprise</a:t>
            </a:r>
            <a:r>
              <a:rPr lang="en-GB" sz="2000" b="1" dirty="0"/>
              <a:t> et/</a:t>
            </a:r>
            <a:r>
              <a:rPr lang="en-GB" sz="2000" b="1" dirty="0" err="1"/>
              <a:t>ou</a:t>
            </a:r>
            <a:r>
              <a:rPr lang="en-GB" sz="2000" b="1" dirty="0"/>
              <a:t> </a:t>
            </a:r>
            <a:r>
              <a:rPr lang="en-GB" sz="2000" b="1" dirty="0" err="1"/>
              <a:t>autre</a:t>
            </a:r>
            <a:r>
              <a:rPr lang="en-GB" sz="2000" b="1" dirty="0"/>
              <a:t> </a:t>
            </a:r>
            <a:r>
              <a:rPr lang="en-GB" sz="2000" b="1" dirty="0" err="1"/>
              <a:t>évènement</a:t>
            </a:r>
            <a:r>
              <a:rPr lang="en-GB" sz="2000" b="1" dirty="0"/>
              <a:t> (</a:t>
            </a:r>
            <a:r>
              <a:rPr lang="en-GB" sz="2000" b="1" dirty="0" err="1"/>
              <a:t>calendrier</a:t>
            </a:r>
            <a:r>
              <a:rPr lang="en-GB" sz="2000" b="1" dirty="0"/>
              <a:t> </a:t>
            </a:r>
            <a:r>
              <a:rPr lang="en-GB" sz="2000" b="1" dirty="0" err="1"/>
              <a:t>en</a:t>
            </a:r>
            <a:r>
              <a:rPr lang="en-GB" sz="2000" b="1" dirty="0"/>
              <a:t> elaboration)</a:t>
            </a:r>
            <a:endParaRPr lang="en-GB" sz="2000" b="1" dirty="0">
              <a:solidFill>
                <a:srgbClr val="D60093"/>
              </a:solidFill>
            </a:endParaRPr>
          </a:p>
          <a:p>
            <a:pPr marL="285750" indent="-285750">
              <a:lnSpc>
                <a:spcPts val="2400"/>
              </a:lnSpc>
              <a:spcBef>
                <a:spcPts val="600"/>
              </a:spcBef>
              <a:spcAft>
                <a:spcPts val="600"/>
              </a:spcAft>
              <a:buFont typeface="Wingdings" panose="05000000000000000000" pitchFamily="2" charset="2"/>
              <a:buChar char="Ø"/>
            </a:pPr>
            <a:r>
              <a:rPr lang="en-GB" sz="2000" b="1" dirty="0" err="1"/>
              <a:t>Cotisation</a:t>
            </a:r>
            <a:r>
              <a:rPr lang="en-GB" sz="2000" b="1" dirty="0"/>
              <a:t> </a:t>
            </a:r>
            <a:r>
              <a:rPr lang="en-GB" sz="2000" b="1" dirty="0" err="1"/>
              <a:t>annuelle</a:t>
            </a:r>
            <a:r>
              <a:rPr lang="en-GB" sz="2000" b="1" dirty="0"/>
              <a:t> </a:t>
            </a:r>
            <a:r>
              <a:rPr lang="en-GB" sz="2000" b="1" dirty="0" err="1"/>
              <a:t>fixée</a:t>
            </a:r>
            <a:r>
              <a:rPr lang="en-GB" sz="2000" b="1" dirty="0"/>
              <a:t> </a:t>
            </a:r>
            <a:r>
              <a:rPr lang="en-GB" sz="2000" b="1" dirty="0" err="1"/>
              <a:t>afin</a:t>
            </a:r>
            <a:r>
              <a:rPr lang="en-GB" sz="2000" b="1" dirty="0"/>
              <a:t> de </a:t>
            </a:r>
            <a:r>
              <a:rPr lang="en-GB" sz="2000" b="1" dirty="0" err="1"/>
              <a:t>couvrir</a:t>
            </a:r>
            <a:r>
              <a:rPr lang="en-GB" sz="2000" b="1" dirty="0"/>
              <a:t> les </a:t>
            </a:r>
            <a:r>
              <a:rPr lang="en-GB" sz="2000" b="1" dirty="0" err="1"/>
              <a:t>redevances</a:t>
            </a:r>
            <a:r>
              <a:rPr lang="en-GB" sz="2000" b="1" dirty="0"/>
              <a:t> au RI et D2160, les frais de </a:t>
            </a:r>
            <a:r>
              <a:rPr lang="en-GB" sz="2000" b="1" dirty="0" err="1"/>
              <a:t>démarrage</a:t>
            </a:r>
            <a:r>
              <a:rPr lang="en-GB" sz="2000" b="1" dirty="0"/>
              <a:t> du club et </a:t>
            </a:r>
            <a:r>
              <a:rPr lang="en-GB" sz="2000" b="1" dirty="0" err="1"/>
              <a:t>comprenant</a:t>
            </a:r>
            <a:r>
              <a:rPr lang="en-GB" sz="2000" b="1" dirty="0"/>
              <a:t> </a:t>
            </a:r>
            <a:r>
              <a:rPr lang="en-GB" sz="2000" b="1" dirty="0" err="1"/>
              <a:t>forfaitairement</a:t>
            </a:r>
            <a:r>
              <a:rPr lang="en-GB" sz="2000" b="1" dirty="0"/>
              <a:t> le 1er </a:t>
            </a:r>
            <a:r>
              <a:rPr lang="en-GB" sz="2000" b="1" dirty="0" err="1"/>
              <a:t>repas</a:t>
            </a:r>
            <a:r>
              <a:rPr lang="en-GB" sz="2000" b="1" dirty="0"/>
              <a:t> du </a:t>
            </a:r>
            <a:r>
              <a:rPr lang="en-GB" sz="2000" b="1" dirty="0" err="1"/>
              <a:t>mois</a:t>
            </a:r>
            <a:r>
              <a:rPr lang="en-GB" sz="2000" b="1" dirty="0"/>
              <a:t>.</a:t>
            </a:r>
            <a:endParaRPr lang="fr-LU" sz="2000" b="1" dirty="0"/>
          </a:p>
        </p:txBody>
      </p:sp>
      <p:sp>
        <p:nvSpPr>
          <p:cNvPr id="5" name="Slide Number Placeholder 4">
            <a:extLst>
              <a:ext uri="{FF2B5EF4-FFF2-40B4-BE49-F238E27FC236}">
                <a16:creationId xmlns:a16="http://schemas.microsoft.com/office/drawing/2014/main" id="{20DA2405-08B4-FA90-FCBC-474E4B188DE5}"/>
              </a:ext>
            </a:extLst>
          </p:cNvPr>
          <p:cNvSpPr>
            <a:spLocks noGrp="1"/>
          </p:cNvSpPr>
          <p:nvPr>
            <p:ph type="sldNum" sz="quarter" idx="12"/>
          </p:nvPr>
        </p:nvSpPr>
        <p:spPr/>
        <p:txBody>
          <a:bodyPr/>
          <a:lstStyle/>
          <a:p>
            <a:fld id="{0B6B15C3-3A32-4B93-B5C1-B1248E0094C7}" type="slidenum">
              <a:rPr lang="en-GB" smtClean="0"/>
              <a:t>7</a:t>
            </a:fld>
            <a:endParaRPr lang="en-GB"/>
          </a:p>
        </p:txBody>
      </p:sp>
    </p:spTree>
    <p:extLst>
      <p:ext uri="{BB962C8B-B14F-4D97-AF65-F5344CB8AC3E}">
        <p14:creationId xmlns:p14="http://schemas.microsoft.com/office/powerpoint/2010/main" val="299536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7" presetClass="entr" presetSubtype="0" fill="hold" nodeType="afterEffect">
                                  <p:stCondLst>
                                    <p:cond delay="50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nodeType="afterEffect">
                                  <p:stCondLst>
                                    <p:cond delay="5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7" presetClass="entr" presetSubtype="0" fill="hold" nodeType="afterEffect">
                                  <p:stCondLst>
                                    <p:cond delay="100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500"/>
                            </p:stCondLst>
                            <p:childTnLst>
                              <p:par>
                                <p:cTn id="29" presetID="47" presetClass="entr" presetSubtype="0" fill="hold" nodeType="afterEffect">
                                  <p:stCondLst>
                                    <p:cond delay="200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500"/>
                            </p:stCondLst>
                            <p:childTnLst>
                              <p:par>
                                <p:cTn id="35" presetID="47" presetClass="entr" presetSubtype="0" fill="hold" nodeType="afterEffect">
                                  <p:stCondLst>
                                    <p:cond delay="200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3500"/>
                            </p:stCondLst>
                            <p:childTnLst>
                              <p:par>
                                <p:cTn id="41" presetID="47" presetClass="entr" presetSubtype="0" fill="hold" nodeType="afterEffect">
                                  <p:stCondLst>
                                    <p:cond delay="50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5000"/>
                            </p:stCondLst>
                            <p:childTnLst>
                              <p:par>
                                <p:cTn id="47" presetID="47" presetClass="entr" presetSubtype="0" fill="hold" nodeType="afterEffect">
                                  <p:stCondLst>
                                    <p:cond delay="50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6500"/>
                            </p:stCondLst>
                            <p:childTnLst>
                              <p:par>
                                <p:cTn id="53" presetID="47" presetClass="entr" presetSubtype="0" fill="hold" nodeType="afterEffect">
                                  <p:stCondLst>
                                    <p:cond delay="50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fade">
                                      <p:cBhvr>
                                        <p:cTn id="55" dur="1000"/>
                                        <p:tgtEl>
                                          <p:spTgt spid="2">
                                            <p:txEl>
                                              <p:pRg st="8" end="8"/>
                                            </p:txEl>
                                          </p:spTgt>
                                        </p:tgtEl>
                                      </p:cBhvr>
                                    </p:animEffect>
                                    <p:anim calcmode="lin" valueType="num">
                                      <p:cBhvr>
                                        <p:cTn id="5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18000"/>
                            </p:stCondLst>
                            <p:childTnLst>
                              <p:par>
                                <p:cTn id="59" presetID="47" presetClass="entr" presetSubtype="0" fill="hold" nodeType="afterEffect">
                                  <p:stCondLst>
                                    <p:cond delay="2000"/>
                                  </p:stCondLst>
                                  <p:childTnLst>
                                    <p:set>
                                      <p:cBhvr>
                                        <p:cTn id="60" dur="1" fill="hold">
                                          <p:stCondLst>
                                            <p:cond delay="0"/>
                                          </p:stCondLst>
                                        </p:cTn>
                                        <p:tgtEl>
                                          <p:spTgt spid="2">
                                            <p:txEl>
                                              <p:pRg st="9" end="9"/>
                                            </p:txEl>
                                          </p:spTgt>
                                        </p:tgtEl>
                                        <p:attrNameLst>
                                          <p:attrName>style.visibility</p:attrName>
                                        </p:attrNameLst>
                                      </p:cBhvr>
                                      <p:to>
                                        <p:strVal val="visible"/>
                                      </p:to>
                                    </p:set>
                                    <p:animEffect transition="in" filter="fade">
                                      <p:cBhvr>
                                        <p:cTn id="61" dur="1000"/>
                                        <p:tgtEl>
                                          <p:spTgt spid="2">
                                            <p:txEl>
                                              <p:pRg st="9" end="9"/>
                                            </p:txEl>
                                          </p:spTgt>
                                        </p:tgtEl>
                                      </p:cBhvr>
                                    </p:animEffect>
                                    <p:anim calcmode="lin" valueType="num">
                                      <p:cBhvr>
                                        <p:cTn id="6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92D8681-3764-4695-AC40-B8EE3CB8DED5}"/>
              </a:ext>
            </a:extLst>
          </p:cNvPr>
          <p:cNvSpPr>
            <a:spLocks noGrp="1"/>
          </p:cNvSpPr>
          <p:nvPr>
            <p:ph type="title"/>
          </p:nvPr>
        </p:nvSpPr>
        <p:spPr/>
        <p:txBody>
          <a:bodyPr/>
          <a:lstStyle/>
          <a:p>
            <a:r>
              <a:rPr lang="fr-FR" dirty="0"/>
              <a:t>S</a:t>
            </a:r>
          </a:p>
        </p:txBody>
      </p:sp>
      <p:sp>
        <p:nvSpPr>
          <p:cNvPr id="4" name="Espace réservé du contenu 3">
            <a:extLst>
              <a:ext uri="{FF2B5EF4-FFF2-40B4-BE49-F238E27FC236}">
                <a16:creationId xmlns:a16="http://schemas.microsoft.com/office/drawing/2014/main" id="{A0CACAFB-5599-4E79-B3B4-39A5C1ACD1C8}"/>
              </a:ext>
            </a:extLst>
          </p:cNvPr>
          <p:cNvSpPr>
            <a:spLocks noGrp="1"/>
          </p:cNvSpPr>
          <p:nvPr>
            <p:ph sz="half" idx="1"/>
          </p:nvPr>
        </p:nvSpPr>
        <p:spPr>
          <a:xfrm>
            <a:off x="236737" y="1690687"/>
            <a:ext cx="11117063" cy="4665663"/>
          </a:xfrm>
        </p:spPr>
        <p:txBody>
          <a:bodyPr>
            <a:normAutofit/>
          </a:bodyPr>
          <a:lstStyle/>
          <a:p>
            <a:pPr indent="0">
              <a:lnSpc>
                <a:spcPct val="107000"/>
              </a:lnSpc>
              <a:buNone/>
            </a:pPr>
            <a:endParaRPr lang="en-GB" sz="9800" kern="100"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9800" kern="1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D03CB858-6ADA-4A2D-BE10-A35C0BB9B54A}"/>
              </a:ext>
            </a:extLst>
          </p:cNvPr>
          <p:cNvSpPr txBox="1">
            <a:spLocks/>
          </p:cNvSpPr>
          <p:nvPr/>
        </p:nvSpPr>
        <p:spPr>
          <a:xfrm>
            <a:off x="0" y="5555"/>
            <a:ext cx="12192000" cy="132556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b="1" dirty="0">
                <a:solidFill>
                  <a:schemeClr val="accent5">
                    <a:lumMod val="20000"/>
                    <a:lumOff val="80000"/>
                  </a:schemeClr>
                </a:solidFill>
                <a:latin typeface="Arial" panose="020B0604020202020204" pitchFamily="34" charset="0"/>
                <a:cs typeface="Arial" panose="020B0604020202020204" pitchFamily="34" charset="0"/>
              </a:rPr>
              <a:t>6 arguments en vue de la création</a:t>
            </a:r>
          </a:p>
          <a:p>
            <a:pPr algn="ctr"/>
            <a:r>
              <a:rPr lang="fr-BE" b="1" dirty="0">
                <a:solidFill>
                  <a:schemeClr val="accent5">
                    <a:lumMod val="20000"/>
                    <a:lumOff val="80000"/>
                  </a:schemeClr>
                </a:solidFill>
                <a:latin typeface="Arial" panose="020B0604020202020204" pitchFamily="34" charset="0"/>
                <a:cs typeface="Arial" panose="020B0604020202020204" pitchFamily="34" charset="0"/>
              </a:rPr>
              <a:t>d’un nouveau Club Rotary</a:t>
            </a:r>
            <a:endParaRPr lang="fr-FR"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p:txBody>
          <a:bodyPr/>
          <a:lstStyle/>
          <a:p>
            <a:r>
              <a:rPr lang="fr-FR" dirty="0"/>
              <a:t>René </a:t>
            </a:r>
            <a:r>
              <a:rPr lang="fr-FR" dirty="0" err="1"/>
              <a:t>Friederici</a:t>
            </a:r>
            <a:r>
              <a:rPr lang="fr-FR" dirty="0"/>
              <a:t> - Création RC SBM - 16/03/2024</a:t>
            </a:r>
          </a:p>
        </p:txBody>
      </p:sp>
      <p:sp>
        <p:nvSpPr>
          <p:cNvPr id="6" name="TextBox 5">
            <a:extLst>
              <a:ext uri="{FF2B5EF4-FFF2-40B4-BE49-F238E27FC236}">
                <a16:creationId xmlns:a16="http://schemas.microsoft.com/office/drawing/2014/main" id="{5804C555-B214-4B16-7FA1-564CD0B241BD}"/>
              </a:ext>
            </a:extLst>
          </p:cNvPr>
          <p:cNvSpPr txBox="1"/>
          <p:nvPr/>
        </p:nvSpPr>
        <p:spPr>
          <a:xfrm>
            <a:off x="76200" y="1600200"/>
            <a:ext cx="12039600" cy="4689745"/>
          </a:xfrm>
          <a:prstGeom prst="rect">
            <a:avLst/>
          </a:prstGeom>
          <a:noFill/>
        </p:spPr>
        <p:txBody>
          <a:bodyPr wrap="square">
            <a:spAutoFit/>
          </a:bodyPr>
          <a:lstStyle/>
          <a:p>
            <a:pPr>
              <a:lnSpc>
                <a:spcPts val="2400"/>
              </a:lnSpc>
              <a:spcBef>
                <a:spcPts val="600"/>
              </a:spcBef>
              <a:spcAft>
                <a:spcPts val="600"/>
              </a:spcAft>
            </a:pPr>
            <a:r>
              <a:rPr lang="fr-LU" sz="2800" b="1" i="0" dirty="0">
                <a:solidFill>
                  <a:srgbClr val="0070C0"/>
                </a:solidFill>
                <a:effectLst/>
                <a:latin typeface="Roboto" panose="02000000000000000000" pitchFamily="2" charset="0"/>
              </a:rPr>
              <a:t>Créer un nouveau club est aussi un moyen de : </a:t>
            </a:r>
          </a:p>
          <a:p>
            <a:pPr marL="342900" indent="-342900">
              <a:lnSpc>
                <a:spcPts val="2400"/>
              </a:lnSpc>
              <a:spcBef>
                <a:spcPts val="600"/>
              </a:spcBef>
              <a:spcAft>
                <a:spcPts val="600"/>
              </a:spcAft>
              <a:buFont typeface="+mj-lt"/>
              <a:buAutoNum type="arabicPeriod"/>
            </a:pPr>
            <a:r>
              <a:rPr lang="fr-LU" b="1" i="0" dirty="0">
                <a:solidFill>
                  <a:srgbClr val="111111"/>
                </a:solidFill>
                <a:effectLst/>
                <a:latin typeface="Roboto" panose="02000000000000000000" pitchFamily="2" charset="0"/>
              </a:rPr>
              <a:t>Favoriser la </a:t>
            </a:r>
            <a:r>
              <a:rPr lang="fr-LU" b="1" i="0" dirty="0">
                <a:solidFill>
                  <a:srgbClr val="0070C0"/>
                </a:solidFill>
                <a:effectLst/>
                <a:latin typeface="Roboto" panose="02000000000000000000" pitchFamily="2" charset="0"/>
              </a:rPr>
              <a:t>diversité et l’attractivité </a:t>
            </a:r>
            <a:r>
              <a:rPr lang="fr-LU" b="1" i="0" dirty="0">
                <a:solidFill>
                  <a:srgbClr val="111111"/>
                </a:solidFill>
                <a:effectLst/>
                <a:latin typeface="Roboto" panose="02000000000000000000" pitchFamily="2" charset="0"/>
              </a:rPr>
              <a:t>des clubs dans votre région en proposant une expérience </a:t>
            </a:r>
            <a:r>
              <a:rPr lang="fr-LU" b="1" dirty="0">
                <a:solidFill>
                  <a:srgbClr val="0070C0"/>
                </a:solidFill>
                <a:latin typeface="Roboto" panose="02000000000000000000" pitchFamily="2" charset="0"/>
              </a:rPr>
              <a:t>différente et adaptée aux besoins des membres potentiels qu’on voudra attirer,</a:t>
            </a:r>
          </a:p>
          <a:p>
            <a:pPr marL="342900" indent="-342900">
              <a:lnSpc>
                <a:spcPts val="2400"/>
              </a:lnSpc>
              <a:spcBef>
                <a:spcPts val="600"/>
              </a:spcBef>
              <a:spcAft>
                <a:spcPts val="600"/>
              </a:spcAft>
              <a:buFont typeface="+mj-lt"/>
              <a:buAutoNum type="arabicPeriod"/>
            </a:pPr>
            <a:r>
              <a:rPr lang="fr-LU" b="1" i="0" dirty="0">
                <a:solidFill>
                  <a:srgbClr val="0070C0"/>
                </a:solidFill>
                <a:effectLst/>
                <a:latin typeface="Roboto" panose="02000000000000000000" pitchFamily="2" charset="0"/>
              </a:rPr>
              <a:t>Développer</a:t>
            </a:r>
            <a:r>
              <a:rPr lang="fr-LU" b="1" i="0" dirty="0">
                <a:solidFill>
                  <a:srgbClr val="111111"/>
                </a:solidFill>
                <a:effectLst/>
                <a:latin typeface="Roboto" panose="02000000000000000000" pitchFamily="2" charset="0"/>
              </a:rPr>
              <a:t> des compétences professionnelles et de leadership, et le </a:t>
            </a:r>
            <a:r>
              <a:rPr lang="fr-LU" b="1" i="0" dirty="0">
                <a:solidFill>
                  <a:srgbClr val="0070C0"/>
                </a:solidFill>
                <a:effectLst/>
                <a:latin typeface="Roboto" panose="02000000000000000000" pitchFamily="2" charset="0"/>
              </a:rPr>
              <a:t>dépassement de soi-même,</a:t>
            </a:r>
          </a:p>
          <a:p>
            <a:pPr marL="342900" indent="-342900">
              <a:lnSpc>
                <a:spcPts val="2400"/>
              </a:lnSpc>
              <a:spcBef>
                <a:spcPts val="600"/>
              </a:spcBef>
              <a:spcAft>
                <a:spcPts val="600"/>
              </a:spcAft>
              <a:buFont typeface="+mj-lt"/>
              <a:buAutoNum type="arabicPeriod"/>
            </a:pPr>
            <a:r>
              <a:rPr lang="fr-LU" b="1" i="0" dirty="0">
                <a:solidFill>
                  <a:srgbClr val="111111"/>
                </a:solidFill>
                <a:effectLst/>
                <a:latin typeface="Roboto" panose="02000000000000000000" pitchFamily="2" charset="0"/>
              </a:rPr>
              <a:t>Explorer de </a:t>
            </a:r>
            <a:r>
              <a:rPr lang="fr-LU" b="1" i="0" dirty="0">
                <a:solidFill>
                  <a:srgbClr val="0070C0"/>
                </a:solidFill>
                <a:effectLst/>
                <a:latin typeface="Roboto" panose="02000000000000000000" pitchFamily="2" charset="0"/>
              </a:rPr>
              <a:t>nouveaux modèles </a:t>
            </a:r>
            <a:r>
              <a:rPr lang="fr-LU" b="1" i="0" dirty="0">
                <a:solidFill>
                  <a:srgbClr val="111111"/>
                </a:solidFill>
                <a:effectLst/>
                <a:latin typeface="Roboto" panose="02000000000000000000" pitchFamily="2" charset="0"/>
              </a:rPr>
              <a:t>de club qui contribuent à accommoder tous les membres.</a:t>
            </a:r>
          </a:p>
          <a:p>
            <a:pPr marL="342900" indent="-342900">
              <a:lnSpc>
                <a:spcPts val="2400"/>
              </a:lnSpc>
              <a:spcBef>
                <a:spcPts val="600"/>
              </a:spcBef>
              <a:spcAft>
                <a:spcPts val="600"/>
              </a:spcAft>
              <a:buFont typeface="+mj-lt"/>
              <a:buAutoNum type="arabicPeriod"/>
            </a:pPr>
            <a:r>
              <a:rPr lang="fr-LU" b="1" dirty="0">
                <a:solidFill>
                  <a:srgbClr val="111111"/>
                </a:solidFill>
                <a:latin typeface="Roboto" panose="02000000000000000000" pitchFamily="2" charset="0"/>
              </a:rPr>
              <a:t>Créer un nouveau Rotary Club permet d’accroître notre les </a:t>
            </a:r>
            <a:r>
              <a:rPr lang="fr-LU" b="1" dirty="0">
                <a:solidFill>
                  <a:srgbClr val="0070C0"/>
                </a:solidFill>
                <a:latin typeface="Roboto" panose="02000000000000000000" pitchFamily="2" charset="0"/>
              </a:rPr>
              <a:t>capacité à améliorer les conditions de vie dans le monde.</a:t>
            </a:r>
          </a:p>
          <a:p>
            <a:pPr marL="342900" indent="-342900">
              <a:lnSpc>
                <a:spcPts val="2400"/>
              </a:lnSpc>
              <a:spcBef>
                <a:spcPts val="600"/>
              </a:spcBef>
              <a:spcAft>
                <a:spcPts val="600"/>
              </a:spcAft>
              <a:buFont typeface="+mj-lt"/>
              <a:buAutoNum type="arabicPeriod"/>
            </a:pPr>
            <a:r>
              <a:rPr lang="fr-LU" b="1" dirty="0">
                <a:solidFill>
                  <a:srgbClr val="111111"/>
                </a:solidFill>
                <a:latin typeface="Roboto" panose="02000000000000000000" pitchFamily="2" charset="0"/>
              </a:rPr>
              <a:t>Il est fortement recommandé de travailler avec un </a:t>
            </a:r>
            <a:r>
              <a:rPr lang="fr-LU" b="1" dirty="0">
                <a:solidFill>
                  <a:srgbClr val="0070C0"/>
                </a:solidFill>
                <a:latin typeface="Roboto" panose="02000000000000000000" pitchFamily="2" charset="0"/>
              </a:rPr>
              <a:t>conseiller expérimenté </a:t>
            </a:r>
            <a:r>
              <a:rPr lang="fr-LU" b="1" dirty="0">
                <a:solidFill>
                  <a:srgbClr val="111111"/>
                </a:solidFill>
                <a:latin typeface="Roboto" panose="02000000000000000000" pitchFamily="2" charset="0"/>
              </a:rPr>
              <a:t>qui oriente et guide le nouveau club durant le processus de création. </a:t>
            </a:r>
          </a:p>
          <a:p>
            <a:pPr marL="342900" indent="-342900">
              <a:lnSpc>
                <a:spcPts val="2400"/>
              </a:lnSpc>
              <a:spcBef>
                <a:spcPts val="600"/>
              </a:spcBef>
              <a:spcAft>
                <a:spcPts val="600"/>
              </a:spcAft>
              <a:buFont typeface="+mj-lt"/>
              <a:buAutoNum type="arabicPeriod"/>
            </a:pPr>
            <a:r>
              <a:rPr lang="fr-LU" b="1" dirty="0">
                <a:solidFill>
                  <a:srgbClr val="111111"/>
                </a:solidFill>
                <a:latin typeface="Roboto" panose="02000000000000000000" pitchFamily="2" charset="0"/>
              </a:rPr>
              <a:t>Pareillement il est recommandé (mais non-obligatoire) de s’assurer de l’accompagnement d’un club parrain et de bénéficier ainsi de conseils pratiques et utiles de la part de ce club et/ou de ses membres qui peuvent intervenir en tant que </a:t>
            </a:r>
            <a:r>
              <a:rPr lang="fr-LU" b="1" dirty="0">
                <a:solidFill>
                  <a:srgbClr val="0070C0"/>
                </a:solidFill>
                <a:latin typeface="Roboto" panose="02000000000000000000" pitchFamily="2" charset="0"/>
              </a:rPr>
              <a:t>mentors</a:t>
            </a:r>
            <a:r>
              <a:rPr lang="fr-LU" b="1" dirty="0">
                <a:solidFill>
                  <a:srgbClr val="111111"/>
                </a:solidFill>
                <a:latin typeface="Roboto" panose="02000000000000000000" pitchFamily="2" charset="0"/>
              </a:rPr>
              <a:t>.</a:t>
            </a:r>
          </a:p>
        </p:txBody>
      </p:sp>
      <p:sp>
        <p:nvSpPr>
          <p:cNvPr id="2" name="Slide Number Placeholder 1">
            <a:extLst>
              <a:ext uri="{FF2B5EF4-FFF2-40B4-BE49-F238E27FC236}">
                <a16:creationId xmlns:a16="http://schemas.microsoft.com/office/drawing/2014/main" id="{B0B2CA36-7174-7615-16F0-80EC32895AC1}"/>
              </a:ext>
            </a:extLst>
          </p:cNvPr>
          <p:cNvSpPr>
            <a:spLocks noGrp="1"/>
          </p:cNvSpPr>
          <p:nvPr>
            <p:ph type="sldNum" sz="quarter" idx="12"/>
          </p:nvPr>
        </p:nvSpPr>
        <p:spPr/>
        <p:txBody>
          <a:bodyPr/>
          <a:lstStyle/>
          <a:p>
            <a:fld id="{0B6B15C3-3A32-4B93-B5C1-B1248E0094C7}" type="slidenum">
              <a:rPr lang="en-GB" smtClean="0"/>
              <a:t>8</a:t>
            </a:fld>
            <a:endParaRPr lang="en-GB"/>
          </a:p>
        </p:txBody>
      </p:sp>
    </p:spTree>
    <p:extLst>
      <p:ext uri="{BB962C8B-B14F-4D97-AF65-F5344CB8AC3E}">
        <p14:creationId xmlns:p14="http://schemas.microsoft.com/office/powerpoint/2010/main" val="416156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3250"/>
                            </p:stCondLst>
                            <p:childTnLst>
                              <p:par>
                                <p:cTn id="13" presetID="10" presetClass="entr" presetSubtype="0" fill="hold"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4250"/>
                            </p:stCondLst>
                            <p:childTnLst>
                              <p:par>
                                <p:cTn id="17" presetID="10" presetClass="entr" presetSubtype="0" fill="hold"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5250"/>
                            </p:stCondLst>
                            <p:childTnLst>
                              <p:par>
                                <p:cTn id="21" presetID="10" presetClass="entr" presetSubtype="0" fill="hold" nodeType="after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6250"/>
                            </p:stCondLst>
                            <p:childTnLst>
                              <p:par>
                                <p:cTn id="25" presetID="10" presetClass="entr" presetSubtype="0" fill="hold" nodeType="after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7250"/>
                            </p:stCondLst>
                            <p:childTnLst>
                              <p:par>
                                <p:cTn id="29" presetID="10" presetClass="entr" presetSubtype="0" fill="hold" nodeType="afterEffect">
                                  <p:stCondLst>
                                    <p:cond delay="50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92D8681-3764-4695-AC40-B8EE3CB8DED5}"/>
              </a:ext>
            </a:extLst>
          </p:cNvPr>
          <p:cNvSpPr>
            <a:spLocks noGrp="1"/>
          </p:cNvSpPr>
          <p:nvPr>
            <p:ph type="title"/>
          </p:nvPr>
        </p:nvSpPr>
        <p:spPr/>
        <p:txBody>
          <a:bodyPr/>
          <a:lstStyle/>
          <a:p>
            <a:r>
              <a:rPr lang="fr-FR" dirty="0"/>
              <a:t>S</a:t>
            </a:r>
          </a:p>
        </p:txBody>
      </p:sp>
      <p:sp>
        <p:nvSpPr>
          <p:cNvPr id="4" name="Espace réservé du contenu 3">
            <a:extLst>
              <a:ext uri="{FF2B5EF4-FFF2-40B4-BE49-F238E27FC236}">
                <a16:creationId xmlns:a16="http://schemas.microsoft.com/office/drawing/2014/main" id="{A0CACAFB-5599-4E79-B3B4-39A5C1ACD1C8}"/>
              </a:ext>
            </a:extLst>
          </p:cNvPr>
          <p:cNvSpPr>
            <a:spLocks noGrp="1"/>
          </p:cNvSpPr>
          <p:nvPr>
            <p:ph sz="half" idx="1"/>
          </p:nvPr>
        </p:nvSpPr>
        <p:spPr>
          <a:xfrm>
            <a:off x="236737" y="1690687"/>
            <a:ext cx="11117063" cy="4665663"/>
          </a:xfrm>
        </p:spPr>
        <p:txBody>
          <a:bodyPr>
            <a:normAutofit/>
          </a:bodyPr>
          <a:lstStyle/>
          <a:p>
            <a:pPr indent="0">
              <a:lnSpc>
                <a:spcPct val="107000"/>
              </a:lnSpc>
              <a:buNone/>
            </a:pPr>
            <a:endParaRPr lang="en-GB" sz="9800" kern="100"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9800" kern="1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b="1" dirty="0">
              <a:latin typeface="Calibri" panose="020F050202020403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D03CB858-6ADA-4A2D-BE10-A35C0BB9B54A}"/>
              </a:ext>
            </a:extLst>
          </p:cNvPr>
          <p:cNvSpPr txBox="1">
            <a:spLocks/>
          </p:cNvSpPr>
          <p:nvPr/>
        </p:nvSpPr>
        <p:spPr>
          <a:xfrm>
            <a:off x="0" y="5555"/>
            <a:ext cx="12192000" cy="132556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b="1" dirty="0">
                <a:solidFill>
                  <a:schemeClr val="accent5">
                    <a:lumMod val="20000"/>
                    <a:lumOff val="80000"/>
                  </a:schemeClr>
                </a:solidFill>
                <a:latin typeface="Arial" panose="020B0604020202020204" pitchFamily="34" charset="0"/>
                <a:cs typeface="Arial" panose="020B0604020202020204" pitchFamily="34" charset="0"/>
              </a:rPr>
              <a:t>Créer un Rotary Club en 9 étapes</a:t>
            </a:r>
          </a:p>
          <a:p>
            <a:pPr algn="ctr"/>
            <a:r>
              <a:rPr lang="fr-BE" sz="3600" b="1" dirty="0">
                <a:solidFill>
                  <a:schemeClr val="accent5">
                    <a:lumMod val="20000"/>
                    <a:lumOff val="80000"/>
                  </a:schemeClr>
                </a:solidFill>
                <a:latin typeface="Arial" panose="020B0604020202020204" pitchFamily="34" charset="0"/>
                <a:cs typeface="Arial" panose="020B0604020202020204" pitchFamily="34" charset="0"/>
              </a:rPr>
              <a:t>cf.: Rotary.org/</a:t>
            </a:r>
            <a:r>
              <a:rPr lang="fr-BE" sz="3600" b="1" dirty="0" err="1">
                <a:solidFill>
                  <a:schemeClr val="accent5">
                    <a:lumMod val="20000"/>
                    <a:lumOff val="80000"/>
                  </a:schemeClr>
                </a:solidFill>
                <a:latin typeface="Arial" panose="020B0604020202020204" pitchFamily="34" charset="0"/>
                <a:cs typeface="Arial" panose="020B0604020202020204" pitchFamily="34" charset="0"/>
              </a:rPr>
              <a:t>fr</a:t>
            </a:r>
            <a:r>
              <a:rPr lang="fr-BE" sz="3600" b="1" dirty="0">
                <a:solidFill>
                  <a:schemeClr val="accent5">
                    <a:lumMod val="20000"/>
                    <a:lumOff val="80000"/>
                  </a:schemeClr>
                </a:solidFill>
                <a:latin typeface="Arial" panose="020B0604020202020204" pitchFamily="34" charset="0"/>
                <a:cs typeface="Arial" panose="020B0604020202020204" pitchFamily="34" charset="0"/>
              </a:rPr>
              <a:t>  -  808.FR.-(821)</a:t>
            </a:r>
            <a:endParaRPr lang="fr-FR" sz="3600"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9DAE77C-D5D8-44CF-AE8A-451C8C1727DB}"/>
              </a:ext>
            </a:extLst>
          </p:cNvPr>
          <p:cNvSpPr>
            <a:spLocks noGrp="1"/>
          </p:cNvSpPr>
          <p:nvPr>
            <p:ph type="ftr" sz="quarter" idx="11"/>
          </p:nvPr>
        </p:nvSpPr>
        <p:spPr/>
        <p:txBody>
          <a:bodyPr/>
          <a:lstStyle/>
          <a:p>
            <a:r>
              <a:rPr lang="fr-FR"/>
              <a:t>René Friederici - Création RC SBM - 16/03/2024</a:t>
            </a:r>
          </a:p>
        </p:txBody>
      </p:sp>
      <p:sp>
        <p:nvSpPr>
          <p:cNvPr id="5" name="TextBox 4">
            <a:extLst>
              <a:ext uri="{FF2B5EF4-FFF2-40B4-BE49-F238E27FC236}">
                <a16:creationId xmlns:a16="http://schemas.microsoft.com/office/drawing/2014/main" id="{635F7144-D6C9-47FF-B685-27059CD9511B}"/>
              </a:ext>
            </a:extLst>
          </p:cNvPr>
          <p:cNvSpPr txBox="1"/>
          <p:nvPr/>
        </p:nvSpPr>
        <p:spPr>
          <a:xfrm>
            <a:off x="466725" y="1331118"/>
            <a:ext cx="11488537" cy="5447645"/>
          </a:xfrm>
          <a:prstGeom prst="rect">
            <a:avLst/>
          </a:prstGeom>
          <a:noFill/>
        </p:spPr>
        <p:txBody>
          <a:bodyPr wrap="square">
            <a:spAutoFit/>
          </a:bodyPr>
          <a:lstStyle/>
          <a:p>
            <a:pPr marL="342900" indent="-342900" algn="just">
              <a:buFont typeface="+mj-lt"/>
              <a:buAutoNum type="arabicPeriod"/>
            </a:pPr>
            <a:r>
              <a:rPr lang="fr-LU" sz="2400" b="1" dirty="0">
                <a:solidFill>
                  <a:srgbClr val="0070C0"/>
                </a:solidFill>
              </a:rPr>
              <a:t>Identifier une opportunité:</a:t>
            </a:r>
          </a:p>
          <a:p>
            <a:pPr lvl="1" algn="just"/>
            <a:r>
              <a:rPr lang="fr-LU" dirty="0"/>
              <a:t>• Identifier des</a:t>
            </a:r>
            <a:r>
              <a:rPr lang="fr-LU" dirty="0">
                <a:solidFill>
                  <a:srgbClr val="0070C0"/>
                </a:solidFill>
              </a:rPr>
              <a:t> </a:t>
            </a:r>
            <a:r>
              <a:rPr lang="fr-LU" b="1" dirty="0">
                <a:solidFill>
                  <a:srgbClr val="0070C0"/>
                </a:solidFill>
              </a:rPr>
              <a:t>besoins locaux </a:t>
            </a:r>
            <a:r>
              <a:rPr lang="fr-LU" dirty="0"/>
              <a:t>en s’intéressant aux caractéristiques des clubs présents dans la région (p.ex.: l’heure et le lieu des réunions, le modèle de club, le format et la fréquence des réunions, la diversité des membres et des professions ainsi que les actions).</a:t>
            </a:r>
          </a:p>
          <a:p>
            <a:pPr lvl="1" algn="just"/>
            <a:r>
              <a:rPr lang="fr-LU" dirty="0"/>
              <a:t>• Contacter le </a:t>
            </a:r>
            <a:r>
              <a:rPr lang="fr-LU" b="1" dirty="0">
                <a:solidFill>
                  <a:srgbClr val="0070C0"/>
                </a:solidFill>
              </a:rPr>
              <a:t>gouverneur du district </a:t>
            </a:r>
            <a:r>
              <a:rPr lang="fr-LU" dirty="0"/>
              <a:t>pour obtenir l’autorisation d’initier la création d’un nouveau club. </a:t>
            </a:r>
          </a:p>
          <a:p>
            <a:pPr marL="342900" indent="-342900" algn="just">
              <a:buFont typeface="+mj-lt"/>
              <a:buAutoNum type="arabicPeriod"/>
            </a:pPr>
            <a:r>
              <a:rPr lang="fr-LU" sz="2400" b="1" dirty="0">
                <a:solidFill>
                  <a:srgbClr val="0070C0"/>
                </a:solidFill>
              </a:rPr>
              <a:t>Obtenir l’aide d’un expert ou conseiller:</a:t>
            </a:r>
          </a:p>
          <a:p>
            <a:pPr lvl="1" algn="just"/>
            <a:r>
              <a:rPr lang="fr-LU" dirty="0"/>
              <a:t>• Trouver un Rotariens expérimenté i.e. </a:t>
            </a:r>
            <a:r>
              <a:rPr lang="fr-LU" b="1" dirty="0">
                <a:solidFill>
                  <a:srgbClr val="0070C0"/>
                </a:solidFill>
              </a:rPr>
              <a:t>conseiller</a:t>
            </a:r>
            <a:r>
              <a:rPr lang="fr-LU" dirty="0"/>
              <a:t> qui va vous guider lors de la mise en </a:t>
            </a:r>
            <a:r>
              <a:rPr lang="fr-LU" dirty="0" err="1"/>
              <a:t>oeuvre</a:t>
            </a:r>
            <a:r>
              <a:rPr lang="fr-LU" dirty="0"/>
              <a:t> du nouveau Club.</a:t>
            </a:r>
          </a:p>
          <a:p>
            <a:pPr lvl="1" algn="just"/>
            <a:r>
              <a:rPr lang="fr-LU" dirty="0"/>
              <a:t>• Trouver un club Parrain pour le nouveau club (non obligatoire mais hautement utile).</a:t>
            </a:r>
          </a:p>
          <a:p>
            <a:pPr marL="342900" indent="-342900" algn="just">
              <a:buFont typeface="+mj-lt"/>
              <a:buAutoNum type="arabicPeriod"/>
            </a:pPr>
            <a:r>
              <a:rPr lang="fr-LU" sz="2400" b="1" dirty="0">
                <a:solidFill>
                  <a:srgbClr val="0070C0"/>
                </a:solidFill>
              </a:rPr>
              <a:t>Elaborer un plan de communication :</a:t>
            </a:r>
          </a:p>
          <a:p>
            <a:pPr lvl="1" algn="just"/>
            <a:r>
              <a:rPr lang="fr-LU" dirty="0"/>
              <a:t>• Décider comment promouvoir votre nouveau club et </a:t>
            </a:r>
            <a:r>
              <a:rPr lang="fr-LU" b="1" dirty="0">
                <a:solidFill>
                  <a:srgbClr val="0070C0"/>
                </a:solidFill>
              </a:rPr>
              <a:t>adapter votre message à votre public cible</a:t>
            </a:r>
            <a:r>
              <a:rPr lang="fr-LU" dirty="0">
                <a:solidFill>
                  <a:srgbClr val="0070C0"/>
                </a:solidFill>
              </a:rPr>
              <a:t>.</a:t>
            </a:r>
          </a:p>
          <a:p>
            <a:pPr lvl="1" algn="just"/>
            <a:r>
              <a:rPr lang="fr-LU" dirty="0"/>
              <a:t>• Identifier les </a:t>
            </a:r>
            <a:r>
              <a:rPr lang="fr-LU" b="1" dirty="0">
                <a:solidFill>
                  <a:srgbClr val="0070C0"/>
                </a:solidFill>
              </a:rPr>
              <a:t>canaux de communication </a:t>
            </a:r>
            <a:r>
              <a:rPr lang="fr-LU" dirty="0"/>
              <a:t>afin de toucher votre public cible.</a:t>
            </a:r>
          </a:p>
          <a:p>
            <a:pPr lvl="1" algn="just"/>
            <a:r>
              <a:rPr lang="fr-LU" dirty="0"/>
              <a:t>• Contacter le conseiller et/ou le Gouverneur pour </a:t>
            </a:r>
            <a:r>
              <a:rPr lang="fr-LU" b="1" dirty="0">
                <a:solidFill>
                  <a:srgbClr val="0070C0"/>
                </a:solidFill>
              </a:rPr>
              <a:t>identifier des membres potentiels </a:t>
            </a:r>
            <a:r>
              <a:rPr lang="fr-LU" dirty="0"/>
              <a:t>et/ou des prospects.</a:t>
            </a:r>
          </a:p>
          <a:p>
            <a:pPr lvl="1" indent="-457200" algn="just">
              <a:buFont typeface="+mj-lt"/>
              <a:buAutoNum type="arabicPeriod" startAt="4"/>
            </a:pPr>
            <a:r>
              <a:rPr lang="fr-LU" sz="2400" b="1" dirty="0">
                <a:solidFill>
                  <a:srgbClr val="0070C0"/>
                </a:solidFill>
              </a:rPr>
              <a:t>Organiser des réunions d’information:</a:t>
            </a:r>
          </a:p>
          <a:p>
            <a:pPr lvl="1" algn="just"/>
            <a:r>
              <a:rPr lang="fr-LU" dirty="0"/>
              <a:t>• Préparer un calendrier de travail et Inviter des membres potentiels à des </a:t>
            </a:r>
            <a:r>
              <a:rPr lang="fr-LU" dirty="0" err="1"/>
              <a:t>reunions</a:t>
            </a:r>
            <a:r>
              <a:rPr lang="fr-LU" dirty="0"/>
              <a:t> de type </a:t>
            </a:r>
            <a:r>
              <a:rPr lang="fr-LU" dirty="0">
                <a:solidFill>
                  <a:srgbClr val="0070C0"/>
                </a:solidFill>
              </a:rPr>
              <a:t>“</a:t>
            </a:r>
            <a:r>
              <a:rPr lang="fr-LU" b="1" dirty="0" err="1">
                <a:solidFill>
                  <a:srgbClr val="0070C0"/>
                </a:solidFill>
              </a:rPr>
              <a:t>meet</a:t>
            </a:r>
            <a:r>
              <a:rPr lang="fr-LU" b="1" dirty="0">
                <a:solidFill>
                  <a:srgbClr val="0070C0"/>
                </a:solidFill>
              </a:rPr>
              <a:t> &amp; </a:t>
            </a:r>
            <a:r>
              <a:rPr lang="fr-LU" b="1" dirty="0" err="1">
                <a:solidFill>
                  <a:srgbClr val="0070C0"/>
                </a:solidFill>
              </a:rPr>
              <a:t>greet</a:t>
            </a:r>
            <a:r>
              <a:rPr lang="fr-LU" dirty="0">
                <a:solidFill>
                  <a:srgbClr val="0070C0"/>
                </a:solidFill>
              </a:rPr>
              <a:t>”.</a:t>
            </a:r>
          </a:p>
          <a:p>
            <a:pPr lvl="1" algn="just"/>
            <a:r>
              <a:rPr lang="fr-LU" dirty="0"/>
              <a:t>• Lors de ces réunions, </a:t>
            </a:r>
            <a:r>
              <a:rPr lang="fr-LU" dirty="0">
                <a:solidFill>
                  <a:srgbClr val="0070C0"/>
                </a:solidFill>
              </a:rPr>
              <a:t>discuter et décider </a:t>
            </a:r>
            <a:r>
              <a:rPr lang="fr-LU" dirty="0"/>
              <a:t>du format de réunion, des avantages et de la valeur pour les </a:t>
            </a:r>
            <a:r>
              <a:rPr lang="fr-LU" dirty="0" err="1"/>
              <a:t>members</a:t>
            </a:r>
            <a:r>
              <a:rPr lang="fr-LU" dirty="0"/>
              <a:t> potentiels et de la manière dont le club peut se différencier de ceux déjà existants dans la région.</a:t>
            </a:r>
          </a:p>
          <a:p>
            <a:pPr lvl="1" algn="just"/>
            <a:r>
              <a:rPr lang="fr-LU" dirty="0"/>
              <a:t>• Constituer un f</a:t>
            </a:r>
            <a:r>
              <a:rPr lang="fr-LU" dirty="0">
                <a:solidFill>
                  <a:srgbClr val="0070C0"/>
                </a:solidFill>
              </a:rPr>
              <a:t>ichier des coordonnées </a:t>
            </a:r>
            <a:r>
              <a:rPr lang="fr-LU" dirty="0"/>
              <a:t>des participants qui manifestent un intérêt à rejoindre le club.</a:t>
            </a:r>
          </a:p>
          <a:p>
            <a:pPr algn="just"/>
            <a:endParaRPr lang="en-GB" dirty="0"/>
          </a:p>
        </p:txBody>
      </p:sp>
      <p:sp>
        <p:nvSpPr>
          <p:cNvPr id="2" name="Slide Number Placeholder 1">
            <a:extLst>
              <a:ext uri="{FF2B5EF4-FFF2-40B4-BE49-F238E27FC236}">
                <a16:creationId xmlns:a16="http://schemas.microsoft.com/office/drawing/2014/main" id="{759FA343-932B-DF04-4904-7E90F138D9E8}"/>
              </a:ext>
            </a:extLst>
          </p:cNvPr>
          <p:cNvSpPr>
            <a:spLocks noGrp="1"/>
          </p:cNvSpPr>
          <p:nvPr>
            <p:ph type="sldNum" sz="quarter" idx="12"/>
          </p:nvPr>
        </p:nvSpPr>
        <p:spPr/>
        <p:txBody>
          <a:bodyPr/>
          <a:lstStyle/>
          <a:p>
            <a:fld id="{0B6B15C3-3A32-4B93-B5C1-B1248E0094C7}" type="slidenum">
              <a:rPr lang="en-GB" smtClean="0"/>
              <a:t>9</a:t>
            </a:fld>
            <a:endParaRPr lang="en-GB"/>
          </a:p>
        </p:txBody>
      </p:sp>
    </p:spTree>
    <p:extLst>
      <p:ext uri="{BB962C8B-B14F-4D97-AF65-F5344CB8AC3E}">
        <p14:creationId xmlns:p14="http://schemas.microsoft.com/office/powerpoint/2010/main" val="324261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50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anim calcmode="lin" valueType="num">
                                      <p:cBhvr>
                                        <p:cTn id="2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1000"/>
                                        <p:tgtEl>
                                          <p:spTgt spid="5">
                                            <p:txEl>
                                              <p:pRg st="5" end="5"/>
                                            </p:txEl>
                                          </p:spTgt>
                                        </p:tgtEl>
                                      </p:cBhvr>
                                    </p:animEffect>
                                    <p:anim calcmode="lin" valueType="num">
                                      <p:cBhvr>
                                        <p:cTn id="3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42" presetClass="entr" presetSubtype="0" fill="hold" nodeType="afterEffect">
                                  <p:stCondLst>
                                    <p:cond delay="50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500"/>
                                  </p:stCondLst>
                                  <p:childTnLst>
                                    <p:set>
                                      <p:cBhvr>
                                        <p:cTn id="59" dur="1" fill="hold">
                                          <p:stCondLst>
                                            <p:cond delay="0"/>
                                          </p:stCondLst>
                                        </p:cTn>
                                        <p:tgtEl>
                                          <p:spTgt spid="5">
                                            <p:txEl>
                                              <p:pRg st="10" end="10"/>
                                            </p:txEl>
                                          </p:spTgt>
                                        </p:tgtEl>
                                        <p:attrNameLst>
                                          <p:attrName>style.visibility</p:attrName>
                                        </p:attrNameLst>
                                      </p:cBhvr>
                                      <p:to>
                                        <p:strVal val="visible"/>
                                      </p:to>
                                    </p:set>
                                    <p:animEffect transition="in" filter="fade">
                                      <p:cBhvr>
                                        <p:cTn id="60" dur="1000"/>
                                        <p:tgtEl>
                                          <p:spTgt spid="5">
                                            <p:txEl>
                                              <p:pRg st="10" end="10"/>
                                            </p:txEl>
                                          </p:spTgt>
                                        </p:tgtEl>
                                      </p:cBhvr>
                                    </p:animEffect>
                                    <p:anim calcmode="lin" valueType="num">
                                      <p:cBhvr>
                                        <p:cTn id="61"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
                                            <p:txEl>
                                              <p:pRg st="11" end="11"/>
                                            </p:txEl>
                                          </p:spTgt>
                                        </p:tgtEl>
                                        <p:attrNameLst>
                                          <p:attrName>style.visibility</p:attrName>
                                        </p:attrNameLst>
                                      </p:cBhvr>
                                      <p:to>
                                        <p:strVal val="visible"/>
                                      </p:to>
                                    </p:set>
                                    <p:animEffect transition="in" filter="fade">
                                      <p:cBhvr>
                                        <p:cTn id="65" dur="1000"/>
                                        <p:tgtEl>
                                          <p:spTgt spid="5">
                                            <p:txEl>
                                              <p:pRg st="11" end="11"/>
                                            </p:txEl>
                                          </p:spTgt>
                                        </p:tgtEl>
                                      </p:cBhvr>
                                    </p:animEffect>
                                    <p:anim calcmode="lin" valueType="num">
                                      <p:cBhvr>
                                        <p:cTn id="66"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5">
                                            <p:txEl>
                                              <p:pRg st="12" end="12"/>
                                            </p:txEl>
                                          </p:spTgt>
                                        </p:tgtEl>
                                        <p:attrNameLst>
                                          <p:attrName>style.visibility</p:attrName>
                                        </p:attrNameLst>
                                      </p:cBhvr>
                                      <p:to>
                                        <p:strVal val="visible"/>
                                      </p:to>
                                    </p:set>
                                    <p:animEffect transition="in" filter="fade">
                                      <p:cBhvr>
                                        <p:cTn id="70" dur="1000"/>
                                        <p:tgtEl>
                                          <p:spTgt spid="5">
                                            <p:txEl>
                                              <p:pRg st="12" end="12"/>
                                            </p:txEl>
                                          </p:spTgt>
                                        </p:tgtEl>
                                      </p:cBhvr>
                                    </p:animEffect>
                                    <p:anim calcmode="lin" valueType="num">
                                      <p:cBhvr>
                                        <p:cTn id="71"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
                                            <p:txEl>
                                              <p:pRg st="13" end="13"/>
                                            </p:txEl>
                                          </p:spTgt>
                                        </p:tgtEl>
                                        <p:attrNameLst>
                                          <p:attrName>style.visibility</p:attrName>
                                        </p:attrNameLst>
                                      </p:cBhvr>
                                      <p:to>
                                        <p:strVal val="visible"/>
                                      </p:to>
                                    </p:set>
                                    <p:animEffect transition="in" filter="fade">
                                      <p:cBhvr>
                                        <p:cTn id="75" dur="1000"/>
                                        <p:tgtEl>
                                          <p:spTgt spid="5">
                                            <p:txEl>
                                              <p:pRg st="13" end="13"/>
                                            </p:txEl>
                                          </p:spTgt>
                                        </p:tgtEl>
                                      </p:cBhvr>
                                    </p:animEffect>
                                    <p:anim calcmode="lin" valueType="num">
                                      <p:cBhvr>
                                        <p:cTn id="76"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1561</Words>
  <Application>Microsoft Office PowerPoint</Application>
  <PresentationFormat>Widescreen</PresentationFormat>
  <Paragraphs>174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Calibri Light</vt:lpstr>
      <vt:lpstr>Roboto</vt:lpstr>
      <vt:lpstr>Wingdings</vt:lpstr>
      <vt:lpstr>Office Theme</vt:lpstr>
      <vt:lpstr>S</vt:lpstr>
      <vt:lpstr>PowerPoint Presentation</vt:lpstr>
      <vt:lpstr>PowerPoint Presentation</vt:lpstr>
      <vt:lpstr>S</vt:lpstr>
      <vt:lpstr>S</vt:lpstr>
      <vt:lpstr>S</vt:lpstr>
      <vt:lpstr>S</vt:lpstr>
      <vt:lpstr>S</vt:lpstr>
      <vt:lpstr>S</vt:lpstr>
      <vt:lpstr>S</vt:lpstr>
      <vt:lpstr>S</vt:lpstr>
      <vt:lpstr>S</vt:lpstr>
      <vt:lpst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René FRIEDERICI</dc:creator>
  <cp:lastModifiedBy>René FRIEDERICI</cp:lastModifiedBy>
  <cp:revision>29</cp:revision>
  <dcterms:created xsi:type="dcterms:W3CDTF">2024-03-03T13:00:02Z</dcterms:created>
  <dcterms:modified xsi:type="dcterms:W3CDTF">2024-03-15T09:32:32Z</dcterms:modified>
</cp:coreProperties>
</file>